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37"/>
  </p:notesMasterIdLst>
  <p:handoutMasterIdLst>
    <p:handoutMasterId r:id="rId38"/>
  </p:handoutMasterIdLst>
  <p:sldIdLst>
    <p:sldId id="3825" r:id="rId5"/>
    <p:sldId id="3830" r:id="rId6"/>
    <p:sldId id="3835" r:id="rId7"/>
    <p:sldId id="3828" r:id="rId8"/>
    <p:sldId id="3841" r:id="rId9"/>
    <p:sldId id="3836" r:id="rId10"/>
    <p:sldId id="3842" r:id="rId11"/>
    <p:sldId id="3843" r:id="rId12"/>
    <p:sldId id="3837" r:id="rId13"/>
    <p:sldId id="3845" r:id="rId14"/>
    <p:sldId id="3844" r:id="rId15"/>
    <p:sldId id="3848" r:id="rId16"/>
    <p:sldId id="3850" r:id="rId17"/>
    <p:sldId id="3851" r:id="rId18"/>
    <p:sldId id="3853" r:id="rId19"/>
    <p:sldId id="3838" r:id="rId20"/>
    <p:sldId id="3864" r:id="rId21"/>
    <p:sldId id="3866" r:id="rId22"/>
    <p:sldId id="3867" r:id="rId23"/>
    <p:sldId id="3868" r:id="rId24"/>
    <p:sldId id="3883" r:id="rId25"/>
    <p:sldId id="3885" r:id="rId26"/>
    <p:sldId id="3869" r:id="rId27"/>
    <p:sldId id="3870" r:id="rId28"/>
    <p:sldId id="3839" r:id="rId29"/>
    <p:sldId id="3874" r:id="rId30"/>
    <p:sldId id="3875" r:id="rId31"/>
    <p:sldId id="3878" r:id="rId32"/>
    <p:sldId id="3840" r:id="rId33"/>
    <p:sldId id="3879" r:id="rId34"/>
    <p:sldId id="3792" r:id="rId35"/>
    <p:sldId id="3834" r:id="rId36"/>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384"/>
    <a:srgbClr val="A7E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36"/>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8" d="100"/>
          <a:sy n="88"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a316\&#23560;&#38988;\pythonProject1\compar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0~9</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v>not_ftt</c:v>
          </c:tx>
          <c:spPr>
            <a:ln w="28575" cap="rnd">
              <a:solidFill>
                <a:schemeClr val="accent1"/>
              </a:solidFill>
              <a:round/>
            </a:ln>
            <a:effectLst/>
          </c:spPr>
          <c:marker>
            <c:symbol val="none"/>
          </c:marker>
          <c:cat>
            <c:strRef>
              <c:f>not_ftt!$C$2:$C$11</c:f>
              <c:strCache>
                <c:ptCount val="10"/>
                <c:pt idx="0">
                  <c:v>admiral</c:v>
                </c:pt>
                <c:pt idx="1">
                  <c:v>alp</c:v>
                </c:pt>
                <c:pt idx="2">
                  <c:v>American_alligator</c:v>
                </c:pt>
                <c:pt idx="3">
                  <c:v>American_lobster</c:v>
                </c:pt>
                <c:pt idx="4">
                  <c:v>Arabian_camel</c:v>
                </c:pt>
                <c:pt idx="5">
                  <c:v>bib</c:v>
                </c:pt>
                <c:pt idx="6">
                  <c:v>badger</c:v>
                </c:pt>
                <c:pt idx="7">
                  <c:v>banana</c:v>
                </c:pt>
                <c:pt idx="8">
                  <c:v>barn</c:v>
                </c:pt>
                <c:pt idx="9">
                  <c:v>bath_towel</c:v>
                </c:pt>
              </c:strCache>
            </c:strRef>
          </c:cat>
          <c:val>
            <c:numRef>
              <c:f>not_ftt!$D$2:$D$11</c:f>
              <c:numCache>
                <c:formatCode>General</c:formatCode>
                <c:ptCount val="10"/>
                <c:pt idx="0">
                  <c:v>99.999904632568303</c:v>
                </c:pt>
                <c:pt idx="1">
                  <c:v>41.383829712867701</c:v>
                </c:pt>
                <c:pt idx="2">
                  <c:v>98.066622018814002</c:v>
                </c:pt>
                <c:pt idx="3">
                  <c:v>50.276684761047299</c:v>
                </c:pt>
                <c:pt idx="4">
                  <c:v>99.988210201263399</c:v>
                </c:pt>
                <c:pt idx="5">
                  <c:v>19.956894218921601</c:v>
                </c:pt>
                <c:pt idx="6">
                  <c:v>99.436038732528601</c:v>
                </c:pt>
                <c:pt idx="7">
                  <c:v>99.222224950790405</c:v>
                </c:pt>
                <c:pt idx="8">
                  <c:v>99.333351850509601</c:v>
                </c:pt>
                <c:pt idx="9">
                  <c:v>94.985109567642198</c:v>
                </c:pt>
              </c:numCache>
            </c:numRef>
          </c:val>
          <c:smooth val="0"/>
          <c:extLst>
            <c:ext xmlns:c16="http://schemas.microsoft.com/office/drawing/2014/chart" uri="{C3380CC4-5D6E-409C-BE32-E72D297353CC}">
              <c16:uniqueId val="{00000000-888B-4C51-989A-38154253F89B}"/>
            </c:ext>
          </c:extLst>
        </c:ser>
        <c:ser>
          <c:idx val="1"/>
          <c:order val="1"/>
          <c:tx>
            <c:v>ftt</c:v>
          </c:tx>
          <c:spPr>
            <a:ln w="28575" cap="rnd">
              <a:solidFill>
                <a:schemeClr val="accent2"/>
              </a:solidFill>
              <a:round/>
            </a:ln>
            <a:effectLst/>
          </c:spPr>
          <c:marker>
            <c:symbol val="none"/>
          </c:marker>
          <c:cat>
            <c:strRef>
              <c:f>not_ftt!$C$2:$C$11</c:f>
              <c:strCache>
                <c:ptCount val="10"/>
                <c:pt idx="0">
                  <c:v>admiral</c:v>
                </c:pt>
                <c:pt idx="1">
                  <c:v>alp</c:v>
                </c:pt>
                <c:pt idx="2">
                  <c:v>American_alligator</c:v>
                </c:pt>
                <c:pt idx="3">
                  <c:v>American_lobster</c:v>
                </c:pt>
                <c:pt idx="4">
                  <c:v>Arabian_camel</c:v>
                </c:pt>
                <c:pt idx="5">
                  <c:v>bib</c:v>
                </c:pt>
                <c:pt idx="6">
                  <c:v>badger</c:v>
                </c:pt>
                <c:pt idx="7">
                  <c:v>banana</c:v>
                </c:pt>
                <c:pt idx="8">
                  <c:v>barn</c:v>
                </c:pt>
                <c:pt idx="9">
                  <c:v>bath_towel</c:v>
                </c:pt>
              </c:strCache>
            </c:strRef>
          </c:cat>
          <c:val>
            <c:numRef>
              <c:f>ftt!$D$2:$D$11</c:f>
              <c:numCache>
                <c:formatCode>General</c:formatCode>
                <c:ptCount val="10"/>
                <c:pt idx="0">
                  <c:v>99.9998331069946</c:v>
                </c:pt>
                <c:pt idx="1">
                  <c:v>66.053438186645494</c:v>
                </c:pt>
                <c:pt idx="2">
                  <c:v>97.954136133193899</c:v>
                </c:pt>
                <c:pt idx="3">
                  <c:v>80.286377668380695</c:v>
                </c:pt>
                <c:pt idx="4">
                  <c:v>99.993169307708698</c:v>
                </c:pt>
                <c:pt idx="5">
                  <c:v>10.05499958992</c:v>
                </c:pt>
                <c:pt idx="6">
                  <c:v>99.698454141616807</c:v>
                </c:pt>
                <c:pt idx="7">
                  <c:v>99.824261665344196</c:v>
                </c:pt>
                <c:pt idx="8">
                  <c:v>99.811017513275104</c:v>
                </c:pt>
                <c:pt idx="9">
                  <c:v>96.036469936370807</c:v>
                </c:pt>
              </c:numCache>
            </c:numRef>
          </c:val>
          <c:smooth val="0"/>
          <c:extLst>
            <c:ext xmlns:c16="http://schemas.microsoft.com/office/drawing/2014/chart" uri="{C3380CC4-5D6E-409C-BE32-E72D297353CC}">
              <c16:uniqueId val="{00000001-888B-4C51-989A-38154253F89B}"/>
            </c:ext>
          </c:extLst>
        </c:ser>
        <c:dLbls>
          <c:showLegendKey val="0"/>
          <c:showVal val="0"/>
          <c:showCatName val="0"/>
          <c:showSerName val="0"/>
          <c:showPercent val="0"/>
          <c:showBubbleSize val="0"/>
        </c:dLbls>
        <c:smooth val="0"/>
        <c:axId val="695573808"/>
        <c:axId val="695581296"/>
      </c:lineChart>
      <c:catAx>
        <c:axId val="695573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95581296"/>
        <c:crosses val="autoZero"/>
        <c:auto val="1"/>
        <c:lblAlgn val="ctr"/>
        <c:lblOffset val="100"/>
        <c:noMultiLvlLbl val="0"/>
      </c:catAx>
      <c:valAx>
        <c:axId val="69558129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TW" altLang="en-US"/>
                  <a:t>準確率</a:t>
                </a:r>
                <a:endParaRPr lang="en-US" altLang="zh-TW"/>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95573808"/>
        <c:crosses val="autoZero"/>
        <c:crossBetween val="between"/>
        <c:majorUnit val="10"/>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600C5E1D-05F4-454D-86AC-69BCF7ABCF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4D8DD6E7-FAA2-4F27-AC17-2C2371D6F9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4D1599-8320-46DE-B67A-99FCF59A2CBD}" type="datetime1">
              <a:rPr lang="zh-TW" altLang="en-US" smtClean="0">
                <a:latin typeface="Microsoft JhengHei UI" panose="020B0604030504040204" pitchFamily="34" charset="-120"/>
                <a:ea typeface="Microsoft JhengHei UI" panose="020B0604030504040204" pitchFamily="34" charset="-120"/>
              </a:rPr>
              <a:t>2023/12/4</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D95E3648-7A90-4F22-B58F-6E56156D36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49E2D09C-071E-4404-A41B-61F6E7FDA8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C87CDB-6736-4C1C-92B6-C0E5B7B73D56}"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516222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9B3E549F-7EEE-4F85-80BD-26E2C7B9527E}" type="datetime1">
              <a:rPr lang="zh-TW" altLang="en-US" smtClean="0"/>
              <a:pPr/>
              <a:t>2023/12/4</a:t>
            </a:fld>
            <a:endParaRPr lang="zh-TW" altLang="en-US"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latin typeface="Microsoft JhengHei UI" panose="020B0604030504040204" pitchFamily="34" charset="-120"/>
              <a:ea typeface="Microsoft JhengHei UI" panose="020B0604030504040204" pitchFamily="34" charset="-120"/>
            </a:endParaRPr>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D40C6A29-4676-420C-BBE3-ACC2B80F64D4}" type="slidenum">
              <a:rPr lang="en-US" altLang="zh-TW" noProof="0" smtClean="0"/>
              <a:pPr/>
              <a:t>‹#›</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6875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為了計算整張圖片裡有多少相符的特徵，我們在這裡創造了一套篩選機制。這套機制背後的數學原理被稱為卷積（</a:t>
            </a:r>
            <a:r>
              <a:rPr lang="en-US" altLang="zh-TW" dirty="0"/>
              <a:t>convolution</a:t>
            </a:r>
            <a:r>
              <a:rPr lang="zh-TW" altLang="en-US" dirty="0"/>
              <a:t>），也就是 </a:t>
            </a:r>
            <a:r>
              <a:rPr lang="en-US" altLang="zh-TW" dirty="0"/>
              <a:t>CNN </a:t>
            </a:r>
            <a:r>
              <a:rPr lang="zh-TW" altLang="en-US" dirty="0"/>
              <a:t>的名稱由來。</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12</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120325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rgbClr val="000000"/>
                </a:solidFill>
                <a:effectLst/>
                <a:latin typeface="Arial" panose="020B0604020202020204" pitchFamily="34" charset="0"/>
              </a:rPr>
              <a:t>如果兩個像素都是白色（值為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），乘積就是 </a:t>
            </a:r>
            <a:r>
              <a:rPr lang="en-US" altLang="zh-TW" sz="1800" b="0" i="0" u="none" strike="noStrike" dirty="0">
                <a:solidFill>
                  <a:srgbClr val="000000"/>
                </a:solidFill>
                <a:effectLst/>
                <a:latin typeface="Arial" panose="020B0604020202020204" pitchFamily="34" charset="0"/>
              </a:rPr>
              <a:t>1 * 1 = 1</a:t>
            </a:r>
            <a:r>
              <a:rPr lang="zh-TW" altLang="en-US" sz="1800" b="0" i="0" u="none" strike="noStrike" dirty="0">
                <a:solidFill>
                  <a:srgbClr val="000000"/>
                </a:solidFill>
                <a:effectLst/>
                <a:latin typeface="Arial" panose="020B0604020202020204" pitchFamily="34" charset="0"/>
              </a:rPr>
              <a:t>；如果都是黑色（值為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），乘積就是 </a:t>
            </a:r>
            <a:r>
              <a:rPr lang="en-US" altLang="zh-TW" sz="1800" b="0" i="0" u="none" strike="noStrike" dirty="0">
                <a:solidFill>
                  <a:srgbClr val="000000"/>
                </a:solidFill>
                <a:effectLst/>
                <a:latin typeface="Arial" panose="020B0604020202020204" pitchFamily="34" charset="0"/>
              </a:rPr>
              <a:t>(-1) * (-1) = 1</a:t>
            </a:r>
            <a:r>
              <a:rPr lang="zh-TW" altLang="en-US" sz="1800" b="0" i="0" u="none" strike="noStrike" dirty="0">
                <a:solidFill>
                  <a:srgbClr val="000000"/>
                </a:solidFill>
                <a:effectLst/>
                <a:latin typeface="Arial" panose="020B0604020202020204" pitchFamily="34" charset="0"/>
              </a:rPr>
              <a:t>。也就是說像素相符的乘積為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，像素相異的乘積為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。如果兩張圖的每個相素都相符，將這些乘積加總、再除以像素數量就會得到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；反之，如果兩者的像素完全相異，就會得到 </a:t>
            </a:r>
            <a:r>
              <a:rPr lang="en-US" altLang="zh-TW" sz="1800" b="0" i="0" u="none" strike="noStrike" dirty="0">
                <a:solidFill>
                  <a:srgbClr val="000000"/>
                </a:solidFill>
                <a:effectLst/>
                <a:latin typeface="Arial" panose="020B0604020202020204" pitchFamily="34" charset="0"/>
              </a:rPr>
              <a:t>-1</a:t>
            </a:r>
            <a:r>
              <a:rPr lang="zh-TW" altLang="en-US" sz="1800" b="0" i="0" u="none" strike="noStrike" dirty="0">
                <a:solidFill>
                  <a:srgbClr val="000000"/>
                </a:solidFill>
                <a:effectLst/>
                <a:latin typeface="Arial" panose="020B0604020202020204" pitchFamily="34" charset="0"/>
              </a:rPr>
              <a:t>。</a:t>
            </a:r>
          </a:p>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13</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87136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然後，我們可以根據每次卷積的值和位置，製作一個新的二維矩陣。這也就是利用特徵篩選過後的原圖，它可以告訴我們在原圖的哪些地方可以找到該特徵。值越接近 </a:t>
            </a:r>
            <a:r>
              <a:rPr lang="en-US" altLang="zh-TW" dirty="0"/>
              <a:t>1 </a:t>
            </a:r>
            <a:r>
              <a:rPr lang="zh-TW" altLang="en-US" dirty="0"/>
              <a:t>的局部和該特徵越相符，值越接近 </a:t>
            </a:r>
            <a:r>
              <a:rPr lang="en-US" altLang="zh-TW" dirty="0"/>
              <a:t>-1 </a:t>
            </a:r>
            <a:r>
              <a:rPr lang="zh-TW" altLang="en-US" dirty="0"/>
              <a:t>則相差越大，至於接近值接近 </a:t>
            </a:r>
            <a:r>
              <a:rPr lang="en-US" altLang="zh-TW" dirty="0"/>
              <a:t>0 </a:t>
            </a:r>
            <a:r>
              <a:rPr lang="zh-TW" altLang="en-US" dirty="0"/>
              <a:t>的局部，則幾乎沒有任何相似度可言。</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14</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99221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最後我們會得到一組篩選過的原圖，每一張圖都對應了一個特徵。我們可以將整段卷積運算，簡單想成單一的處理步驟。在 </a:t>
            </a:r>
            <a:r>
              <a:rPr lang="en-US" altLang="zh-TW" dirty="0"/>
              <a:t>CNN </a:t>
            </a:r>
            <a:r>
              <a:rPr lang="zh-TW" altLang="en-US" dirty="0"/>
              <a:t>的運作裡，這個步驟被稱為卷積層，這也代表後面還有更多層。</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15</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60032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16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323134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時域的方式表現：波形</a:t>
            </a:r>
            <a:r>
              <a:rPr lang="en-US" altLang="zh-TW" dirty="0"/>
              <a:t>, waveform</a:t>
            </a:r>
          </a:p>
          <a:p>
            <a:r>
              <a:rPr lang="zh-TW" altLang="en-US" dirty="0"/>
              <a:t>頻域的方式表現：頻譜</a:t>
            </a:r>
            <a:r>
              <a:rPr lang="en-US" altLang="zh-TW" dirty="0"/>
              <a:t>, spectrum</a:t>
            </a:r>
          </a:p>
          <a:p>
            <a:r>
              <a:rPr lang="en-US" altLang="zh-TW" b="0" i="1" u="none" dirty="0">
                <a:solidFill>
                  <a:schemeClr val="tx1"/>
                </a:solidFill>
                <a:effectLst/>
                <a:latin typeface="-apple-system"/>
              </a:rPr>
              <a:t>ξ</a:t>
            </a:r>
            <a:r>
              <a:rPr lang="zh-TW" altLang="en-US" b="0" i="0" u="none" dirty="0">
                <a:solidFill>
                  <a:schemeClr val="tx1"/>
                </a:solidFill>
                <a:effectLst/>
                <a:latin typeface="-apple-system"/>
              </a:rPr>
              <a:t> 為任意實數。</a:t>
            </a:r>
            <a:r>
              <a:rPr lang="en-US" altLang="zh-TW" b="0" i="1" u="none" dirty="0">
                <a:solidFill>
                  <a:schemeClr val="tx1"/>
                </a:solidFill>
                <a:effectLst/>
                <a:latin typeface="-apple-system"/>
              </a:rPr>
              <a:t>ξ</a:t>
            </a:r>
            <a:r>
              <a:rPr lang="zh-TW" altLang="en-US" b="0" i="0" u="none" dirty="0">
                <a:solidFill>
                  <a:schemeClr val="tx1"/>
                </a:solidFill>
                <a:effectLst/>
                <a:latin typeface="-apple-system"/>
              </a:rPr>
              <a:t> 的定義域為頻域。</a:t>
            </a:r>
            <a:endParaRPr lang="zh-TW" altLang="en-US" u="none" dirty="0">
              <a:solidFill>
                <a:schemeClr val="tx1"/>
              </a:solidFill>
            </a:endParaRP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17</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86791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時域：描述數學函數或物理信號對時間的關係。一個信號的時域波形可以表達信號隨著時間的變化。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頻域：是描述信號在頻率方面特性時用到的一種坐標系。頻域圖顯示了在一個頻率範圍內每個給定頻帶內的信號量。</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18</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16240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二維傅立葉變換的目的是將信號由空間域轉到頻域。</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19</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29157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21</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525487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可以想像許多不同的灰階圖，各個灰階圖視覺上像個小漣漪，這些小漣漪會疊加成最後的灰階圖片，將此灰階圖進行二維傅立葉轉換，可以得到這些小漣漪的頻率，也就是所謂的圖像頻率。</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23</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28760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37308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例如，圖像的高頻訊號就視覺上來看，會讓界線較為明顯，如果可以去除低頻訊號，保留高頻訊號，就有機會保留較多的圖像邊緣。</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這就構成了圖像上的高通濾波器（</a:t>
            </a:r>
            <a:r>
              <a:rPr lang="en-US" altLang="zh-TW" dirty="0"/>
              <a:t>High pass filter</a:t>
            </a:r>
            <a:r>
              <a:rPr lang="zh-TW" altLang="en-US" dirty="0"/>
              <a:t>），只不過高頻部份不一定是邊緣，也有可能是高頻雜訊等其他來源，在沒有透過模糊等處理來抑制雜訊的情況下，檢視圖像濾波的結果時，若提高亮度，仍然可以看到一些非邊緣的紋路。</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24</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797558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25</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06550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t>上圖有</a:t>
            </a:r>
            <a:r>
              <a:rPr lang="en-US" altLang="zh-TW" dirty="0"/>
              <a:t>3</a:t>
            </a:r>
            <a:r>
              <a:rPr lang="zh-TW" altLang="en-US" dirty="0"/>
              <a:t>組卷積和池化層、</a:t>
            </a:r>
            <a:r>
              <a:rPr lang="en-US" altLang="zh-TW" dirty="0"/>
              <a:t>3</a:t>
            </a:r>
            <a:r>
              <a:rPr lang="zh-TW" altLang="en-US" dirty="0"/>
              <a:t>個</a:t>
            </a:r>
            <a:r>
              <a:rPr lang="en-US" altLang="zh-TW" dirty="0"/>
              <a:t>Dropout</a:t>
            </a:r>
            <a:r>
              <a:rPr lang="zh-TW" altLang="en-US" dirty="0"/>
              <a:t>層、</a:t>
            </a:r>
            <a:r>
              <a:rPr lang="en-US" altLang="zh-TW" dirty="0"/>
              <a:t>1</a:t>
            </a:r>
            <a:r>
              <a:rPr lang="zh-TW" altLang="en-US" dirty="0"/>
              <a:t>個</a:t>
            </a:r>
            <a:r>
              <a:rPr lang="en-US" altLang="zh-TW" dirty="0"/>
              <a:t>Flatten</a:t>
            </a:r>
            <a:r>
              <a:rPr lang="zh-TW" altLang="en-US" dirty="0"/>
              <a:t>層、</a:t>
            </a:r>
            <a:r>
              <a:rPr lang="en-US" altLang="zh-TW" dirty="0"/>
              <a:t>2</a:t>
            </a:r>
            <a:r>
              <a:rPr lang="zh-TW" altLang="en-US" dirty="0"/>
              <a:t>個</a:t>
            </a:r>
            <a:r>
              <a:rPr lang="en-US" altLang="zh-TW" dirty="0"/>
              <a:t>Dense</a:t>
            </a:r>
            <a:r>
              <a:rPr lang="zh-TW" altLang="en-US" dirty="0"/>
              <a:t>層。因為</a:t>
            </a:r>
            <a:r>
              <a:rPr lang="en-US" altLang="zh-TW" dirty="0"/>
              <a:t>CIFAR-100</a:t>
            </a:r>
            <a:r>
              <a:rPr lang="zh-TW" altLang="en-US" dirty="0"/>
              <a:t>是預測</a:t>
            </a:r>
            <a:r>
              <a:rPr lang="en-US" altLang="zh-TW" dirty="0"/>
              <a:t>100</a:t>
            </a:r>
            <a:r>
              <a:rPr lang="zh-TW" altLang="en-US" dirty="0"/>
              <a:t>種分類，所以輸出層是</a:t>
            </a:r>
            <a:r>
              <a:rPr lang="en-US" altLang="zh-TW" dirty="0"/>
              <a:t>100</a:t>
            </a:r>
            <a:r>
              <a:rPr lang="zh-TW" altLang="en-US" dirty="0"/>
              <a:t>。</a:t>
            </a:r>
            <a:endParaRPr lang="en-US" altLang="zh-TW" dirty="0"/>
          </a:p>
          <a:p>
            <a:pPr>
              <a:lnSpc>
                <a:spcPct val="150000"/>
              </a:lnSpc>
            </a:pPr>
            <a:r>
              <a:rPr lang="zh-TW" altLang="en-US" dirty="0"/>
              <a:t>此</a:t>
            </a:r>
            <a:r>
              <a:rPr lang="en-US" altLang="zh-TW" dirty="0"/>
              <a:t>2</a:t>
            </a:r>
            <a:r>
              <a:rPr lang="zh-TW" altLang="en-US" dirty="0"/>
              <a:t>組卷積和池化層分別是</a:t>
            </a:r>
            <a:r>
              <a:rPr lang="en-US" altLang="zh-TW" dirty="0"/>
              <a:t>32</a:t>
            </a:r>
            <a:r>
              <a:rPr lang="zh-TW" altLang="en-US" dirty="0"/>
              <a:t>個和</a:t>
            </a:r>
            <a:r>
              <a:rPr lang="en-US" altLang="zh-TW" dirty="0"/>
              <a:t>64</a:t>
            </a:r>
            <a:r>
              <a:rPr lang="zh-TW" altLang="en-US" dirty="0"/>
              <a:t>個（</a:t>
            </a:r>
            <a:r>
              <a:rPr lang="en-US" altLang="zh-TW" dirty="0"/>
              <a:t>3,3</a:t>
            </a:r>
            <a:r>
              <a:rPr lang="zh-TW" altLang="en-US" dirty="0"/>
              <a:t>）過濾器，最後的</a:t>
            </a:r>
            <a:r>
              <a:rPr lang="en-US" altLang="zh-TW" dirty="0"/>
              <a:t>Dense</a:t>
            </a:r>
            <a:r>
              <a:rPr lang="zh-TW" altLang="en-US" dirty="0"/>
              <a:t>輸出層物件是</a:t>
            </a:r>
            <a:r>
              <a:rPr lang="en-US" altLang="zh-TW" dirty="0"/>
              <a:t>100</a:t>
            </a:r>
            <a:r>
              <a:rPr lang="zh-TW" altLang="en-US" dirty="0"/>
              <a:t>個神經元。</a:t>
            </a:r>
          </a:p>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27</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07473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t>訓練好模型後，我們需要寫一個主程式，用於將不同於</a:t>
            </a:r>
            <a:r>
              <a:rPr lang="en-US" altLang="zh-TW" dirty="0"/>
              <a:t>data</a:t>
            </a:r>
            <a:r>
              <a:rPr lang="zh-TW" altLang="en-US" dirty="0"/>
              <a:t>圖片的測試圖片，送入我們訓練好的模型進行視覺辨識，在終端輸出執行結果，並直接生成一個</a:t>
            </a:r>
            <a:r>
              <a:rPr lang="en-US" altLang="zh-TW" dirty="0"/>
              <a:t>Excel</a:t>
            </a:r>
            <a:r>
              <a:rPr lang="zh-TW" altLang="en-US" dirty="0"/>
              <a:t>表格，方便我們進行資料分析。</a:t>
            </a:r>
          </a:p>
          <a:p>
            <a:pPr>
              <a:lnSpc>
                <a:spcPct val="150000"/>
              </a:lnSpc>
            </a:pPr>
            <a:r>
              <a:rPr lang="zh-TW" altLang="en-US" dirty="0"/>
              <a:t>我們分為兩個程式：一是未將測試圖片經二維傅立葉轉換，直接送入模型進行辨識；二是將測試圖片經二維傅立葉轉換後，送入模型進行辨識。</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28</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577576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29</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09602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直接進</a:t>
            </a:r>
            <a:r>
              <a:rPr lang="en-US" altLang="zh-TW"/>
              <a:t>Excel</a:t>
            </a:r>
            <a:endParaRPr lang="zh-TW" altLang="en-US"/>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30</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59833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綜合上述之比較，時間相差約</a:t>
            </a:r>
            <a:r>
              <a:rPr lang="en-US" altLang="zh-TW" dirty="0">
                <a:solidFill>
                  <a:srgbClr val="FF0000"/>
                </a:solidFill>
              </a:rPr>
              <a:t>1.068542</a:t>
            </a:r>
            <a:r>
              <a:rPr lang="zh-TW" altLang="en-US" dirty="0">
                <a:solidFill>
                  <a:srgbClr val="FF0000"/>
                </a:solidFill>
              </a:rPr>
              <a:t>倍</a:t>
            </a:r>
            <a:r>
              <a:rPr lang="zh-TW" altLang="en-US" dirty="0"/>
              <a:t>，準確率比較高的次數相差約</a:t>
            </a:r>
            <a:r>
              <a:rPr lang="en-US" altLang="zh-TW" dirty="0">
                <a:solidFill>
                  <a:srgbClr val="FF0000"/>
                </a:solidFill>
              </a:rPr>
              <a:t>1.7027027</a:t>
            </a:r>
            <a:r>
              <a:rPr lang="zh-TW" altLang="en-US" dirty="0">
                <a:solidFill>
                  <a:srgbClr val="FF0000"/>
                </a:solidFill>
              </a:rPr>
              <a:t>倍</a:t>
            </a:r>
            <a:r>
              <a:rPr lang="zh-TW" altLang="en-US" dirty="0"/>
              <a:t>；以準確率提升的比率來看，我們認為：將測試圖片經二維傅立葉轉換後再送入訓練好的模型進行視覺辨識預測，是比沒有經二維傅立葉轉換的方式好的，且透過二維傅立葉轉換的特性來找到圖片頻率，並通過高通濾波保留高頻進行預測來降低資訊量，進而將背景複雜的圖片複雜度降低，大幅提升了準確率。</a:t>
            </a:r>
          </a:p>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31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23192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5"/>
          </p:nvPr>
        </p:nvSpPr>
        <p:spPr/>
        <p:txBody>
          <a:bodyPr rtlCol="0"/>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32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670162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3</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19832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489106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dirty="0"/>
              <a:t>融合數學專業知識向深度學習做結合</a:t>
            </a:r>
            <a:endParaRPr lang="en-US" altLang="zh-TW" dirty="0"/>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5</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92521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46556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至今已有數種深度學習框架，如深度神經網路、卷積神經網路、深度置信網路和迴圈神經網路已被應用在電腦視覺、語音辨識、自然語言處理、音訊辨識與生物資訊學等領域並取得了極好的效果。</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表徵學習的目標是尋求更好的表示方法並建立更好的模型來從大規模未標記資料中學習這些表示方法。</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7</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050239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D40C6A29-4676-420C-BBE3-ACC2B80F64D4}" type="slidenum">
              <a:rPr lang="en-US" altLang="zh-TW" smtClean="0">
                <a:latin typeface="Microsoft JhengHei UI" panose="020B0604030504040204" pitchFamily="34" charset="-120"/>
                <a:ea typeface="Microsoft JhengHei UI" panose="020B0604030504040204" pitchFamily="34" charset="-120"/>
              </a:rPr>
              <a:t>9</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563761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它是目前深度學習領域的發展主力，在圖片辨別上甚至可以做到比人類還精準的程度。</a:t>
            </a:r>
            <a:endParaRPr lang="en-US" altLang="zh-TW" dirty="0"/>
          </a:p>
          <a:p>
            <a:r>
              <a:rPr lang="zh-TW" altLang="en-US" dirty="0"/>
              <a:t>這一結構使得卷積神經網路能夠利用輸入資料的二維結構。與其他深度學習結構相比，卷積神經網在圖像和語音辨識方面路能夠給出更好的結果。</a:t>
            </a:r>
          </a:p>
        </p:txBody>
      </p:sp>
      <p:sp>
        <p:nvSpPr>
          <p:cNvPr id="4" name="投影片編號版面配置區 3"/>
          <p:cNvSpPr>
            <a:spLocks noGrp="1"/>
          </p:cNvSpPr>
          <p:nvPr>
            <p:ph type="sldNum" sz="quarter" idx="5"/>
          </p:nvPr>
        </p:nvSpPr>
        <p:spPr/>
        <p:txBody>
          <a:bodyPr/>
          <a:lstStyle/>
          <a:p>
            <a:fld id="{D40C6A29-4676-420C-BBE3-ACC2B80F64D4}" type="slidenum">
              <a:rPr lang="en-US" altLang="zh-TW" noProof="0" smtClean="0"/>
              <a:pPr/>
              <a:t>11</a:t>
            </a:fld>
            <a:endParaRPr lang="zh-TW" altLang="en-US" noProof="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51808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10" name="手繪多邊形​​(F)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cxnSp>
        <p:nvCxnSpPr>
          <p:cNvPr id="12" name="直線接點​​(S)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手繪多邊形：圖案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6" name="手繪多邊形：圖案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8" name="橢圓​​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0" name="手繪多邊形：圖案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2" name="弧形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副標題 2">
            <a:extLst>
              <a:ext uri="{FF2B5EF4-FFF2-40B4-BE49-F238E27FC236}">
                <a16:creationId xmlns:a16="http://schemas.microsoft.com/office/drawing/2014/main" id="{3527F020-BBC3-49BB-91C2-5B2CBD64B3C5}"/>
              </a:ext>
            </a:extLst>
          </p:cNvPr>
          <p:cNvSpPr>
            <a:spLocks noGrp="1"/>
          </p:cNvSpPr>
          <p:nvPr>
            <p:ph type="subTitle" idx="1" hasCustomPrompt="1"/>
          </p:nvPr>
        </p:nvSpPr>
        <p:spPr>
          <a:xfrm>
            <a:off x="5093208" y="5221224"/>
            <a:ext cx="6592824" cy="996696"/>
          </a:xfrm>
        </p:spPr>
        <p:txBody>
          <a:bodyPr rtlCol="0"/>
          <a:lstStyle>
            <a:lvl1pPr marL="0" indent="0" algn="r">
              <a:buNone/>
              <a:defRPr sz="2400">
                <a:solidFill>
                  <a:schemeClr val="bg1"/>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3 欄">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atin typeface="Microsoft JhengHei UI" panose="020B0604030504040204" pitchFamily="34" charset="-120"/>
                <a:ea typeface="Microsoft JhengHei UI" panose="020B0604030504040204" pitchFamily="34" charset="-120"/>
              </a:defRPr>
            </a:lvl1pPr>
            <a:lvl2pPr>
              <a:defRPr sz="1800">
                <a:latin typeface="Microsoft JhengHei UI" panose="020B0604030504040204" pitchFamily="34" charset="-120"/>
                <a:ea typeface="Microsoft JhengHei UI" panose="020B0604030504040204" pitchFamily="34" charset="-120"/>
              </a:defRPr>
            </a:lvl2pPr>
            <a:lvl3pPr>
              <a:defRPr sz="16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預留位置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atin typeface="Microsoft JhengHei UI" panose="020B0604030504040204" pitchFamily="34" charset="-120"/>
                <a:ea typeface="Microsoft JhengHei UI" panose="020B0604030504040204" pitchFamily="34" charset="-120"/>
              </a:defRPr>
            </a:lvl1pPr>
            <a:lvl2pPr>
              <a:defRPr sz="1800">
                <a:latin typeface="Microsoft JhengHei UI" panose="020B0604030504040204" pitchFamily="34" charset="-120"/>
                <a:ea typeface="Microsoft JhengHei UI" panose="020B0604030504040204" pitchFamily="34" charset="-120"/>
              </a:defRPr>
            </a:lvl2pPr>
            <a:lvl3pPr>
              <a:defRPr sz="16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8" name="頁尾版面配置區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9" name="投影片編號版面配置區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10" name="手繪多邊形：圖案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1" name="手繪多邊形：圖案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文字預留位置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3" name="內容預留位置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atin typeface="Microsoft JhengHei UI" panose="020B0604030504040204" pitchFamily="34" charset="-120"/>
                <a:ea typeface="Microsoft JhengHei UI" panose="020B0604030504040204" pitchFamily="34" charset="-120"/>
              </a:defRPr>
            </a:lvl1pPr>
            <a:lvl2pPr>
              <a:defRPr sz="1800">
                <a:latin typeface="Microsoft JhengHei UI" panose="020B0604030504040204" pitchFamily="34" charset="-120"/>
                <a:ea typeface="Microsoft JhengHei UI" panose="020B0604030504040204" pitchFamily="34" charset="-120"/>
              </a:defRPr>
            </a:lvl2pPr>
            <a:lvl3pPr>
              <a:defRPr sz="1600">
                <a:latin typeface="Microsoft JhengHei UI" panose="020B0604030504040204" pitchFamily="34" charset="-120"/>
                <a:ea typeface="Microsoft JhengHei UI" panose="020B0604030504040204" pitchFamily="34" charset="-120"/>
              </a:defRPr>
            </a:lvl3pPr>
            <a:lvl4pPr>
              <a:defRPr sz="1400">
                <a:latin typeface="Microsoft JhengHei UI" panose="020B0604030504040204" pitchFamily="34" charset="-120"/>
                <a:ea typeface="Microsoft JhengHei UI" panose="020B0604030504040204" pitchFamily="34" charset="-120"/>
              </a:defRPr>
            </a:lvl4pPr>
            <a:lvl5pPr>
              <a:defRPr sz="14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含 2 張中型圖片的標題及內容">
    <p:spTree>
      <p:nvGrpSpPr>
        <p:cNvPr id="1" name=""/>
        <p:cNvGrpSpPr/>
        <p:nvPr/>
      </p:nvGrpSpPr>
      <p:grpSpPr>
        <a:xfrm>
          <a:off x="0" y="0"/>
          <a:ext cx="0" cy="0"/>
          <a:chOff x="0" y="0"/>
          <a:chExt cx="0" cy="0"/>
        </a:xfrm>
      </p:grpSpPr>
      <p:sp>
        <p:nvSpPr>
          <p:cNvPr id="20" name="圖片版面配置區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1" name="圖片版面配置區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10" name="橢圓​​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弧形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內容版面配置區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atin typeface="Microsoft JhengHei UI" panose="020B0604030504040204" pitchFamily="34" charset="-120"/>
                <a:ea typeface="Microsoft JhengHei UI" panose="020B0604030504040204" pitchFamily="34" charset="-120"/>
              </a:defRPr>
            </a:lvl1pPr>
            <a:lvl2pPr marL="228600">
              <a:defRPr>
                <a:latin typeface="Microsoft JhengHei UI" panose="020B0604030504040204" pitchFamily="34" charset="-120"/>
                <a:ea typeface="Microsoft JhengHei UI" panose="020B0604030504040204" pitchFamily="34" charset="-120"/>
              </a:defRPr>
            </a:lvl2pPr>
            <a:lvl3pPr marL="457200">
              <a:defRPr>
                <a:latin typeface="Microsoft JhengHei UI" panose="020B0604030504040204" pitchFamily="34" charset="-120"/>
                <a:ea typeface="Microsoft JhengHei UI" panose="020B0604030504040204" pitchFamily="34" charset="-120"/>
              </a:defRPr>
            </a:lvl3pPr>
            <a:lvl4pPr marL="685800">
              <a:defRPr>
                <a:latin typeface="Microsoft JhengHei UI" panose="020B0604030504040204" pitchFamily="34" charset="-120"/>
                <a:ea typeface="Microsoft JhengHei UI" panose="020B0604030504040204" pitchFamily="34" charset="-120"/>
              </a:defRPr>
            </a:lvl4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結語">
    <p:spTree>
      <p:nvGrpSpPr>
        <p:cNvPr id="1" name=""/>
        <p:cNvGrpSpPr/>
        <p:nvPr/>
      </p:nvGrpSpPr>
      <p:grpSpPr>
        <a:xfrm>
          <a:off x="0" y="0"/>
          <a:ext cx="0" cy="0"/>
          <a:chOff x="0" y="0"/>
          <a:chExt cx="0" cy="0"/>
        </a:xfrm>
      </p:grpSpPr>
      <p:sp>
        <p:nvSpPr>
          <p:cNvPr id="10" name="橢圓​​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手繪多邊形：圖案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4" name="手繪多邊形：圖案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6" name="手繪多邊形：圖案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8" name="手繪多邊形：圖案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0" name="手繪多邊形：圖案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2" name="手繪多邊形：圖案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內容預留位置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atin typeface="Microsoft JhengHei UI" panose="020B0604030504040204" pitchFamily="34" charset="-120"/>
                <a:ea typeface="Microsoft JhengHei UI" panose="020B0604030504040204" pitchFamily="34" charset="-120"/>
              </a:defRPr>
            </a:lvl1pPr>
            <a:lvl2pPr marL="228600">
              <a:defRPr sz="1800">
                <a:latin typeface="Microsoft JhengHei UI" panose="020B0604030504040204" pitchFamily="34" charset="-120"/>
                <a:ea typeface="Microsoft JhengHei UI" panose="020B0604030504040204" pitchFamily="34" charset="-120"/>
              </a:defRPr>
            </a:lvl2pPr>
            <a:lvl3pPr marL="457200">
              <a:defRPr sz="1800">
                <a:latin typeface="Microsoft JhengHei UI" panose="020B0604030504040204" pitchFamily="34" charset="-120"/>
                <a:ea typeface="Microsoft JhengHei UI" panose="020B0604030504040204" pitchFamily="34" charset="-120"/>
              </a:defRPr>
            </a:lvl3pPr>
          </a:lstStyle>
          <a:p>
            <a:pPr lvl="0" rtl="0"/>
            <a:r>
              <a:rPr lang="zh-TW" altLang="en-US" noProof="0"/>
              <a:t>按一下以編輯母片文字樣式</a:t>
            </a:r>
          </a:p>
          <a:p>
            <a:pPr lvl="1" rtl="0"/>
            <a:r>
              <a:rPr lang="zh-TW" altLang="en-US" noProof="0"/>
              <a:t>第二層</a:t>
            </a:r>
          </a:p>
          <a:p>
            <a:pPr lvl="2" rtl="0"/>
            <a:r>
              <a:rPr lang="zh-TW" altLang="en-US" noProof="0"/>
              <a:t>第三層</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5" name="手繪多邊形：圖案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6" name="手繪多邊形：圖案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5" name="手繪多邊形：圖案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6" name="手繪多邊形：圖案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7" name="標題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atin typeface="Microsoft JhengHei UI" panose="020B0604030504040204" pitchFamily="34" charset="-120"/>
                <a:ea typeface="Microsoft JhengHei UI" panose="020B0604030504040204" pitchFamily="34" charset="-120"/>
              </a:defRPr>
            </a:lvl1pPr>
            <a:lvl2pPr>
              <a:defRPr sz="2800">
                <a:latin typeface="Microsoft JhengHei UI" panose="020B0604030504040204" pitchFamily="34" charset="-120"/>
                <a:ea typeface="Microsoft JhengHei UI" panose="020B0604030504040204" pitchFamily="34" charset="-120"/>
              </a:defRPr>
            </a:lvl2pPr>
            <a:lvl3pPr>
              <a:defRPr sz="2400">
                <a:latin typeface="Microsoft JhengHei UI" panose="020B0604030504040204" pitchFamily="34" charset="-120"/>
                <a:ea typeface="Microsoft JhengHei UI" panose="020B0604030504040204" pitchFamily="34" charset="-120"/>
              </a:defRPr>
            </a:lvl3pPr>
            <a:lvl4pPr>
              <a:defRPr sz="2000">
                <a:latin typeface="Microsoft JhengHei UI" panose="020B0604030504040204" pitchFamily="34" charset="-120"/>
                <a:ea typeface="Microsoft JhengHei UI" panose="020B0604030504040204" pitchFamily="34" charset="-120"/>
              </a:defRPr>
            </a:lvl4pPr>
            <a:lvl5pPr>
              <a:defRPr sz="2000">
                <a:latin typeface="Microsoft JhengHei UI" panose="020B0604030504040204" pitchFamily="34" charset="-120"/>
                <a:ea typeface="Microsoft JhengHei UI" panose="020B0604030504040204" pitchFamily="34" charset="-120"/>
              </a:defRPr>
            </a:lvl5pPr>
            <a:lvl6pPr>
              <a:defRPr sz="2000"/>
            </a:lvl6pPr>
            <a:lvl7pPr>
              <a:defRPr sz="2000"/>
            </a:lvl7pPr>
            <a:lvl8pPr>
              <a:defRPr sz="2000"/>
            </a:lvl8pPr>
            <a:lvl9pPr>
              <a:defRPr sz="20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6" name="頁尾版面配置區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7" name="投影片編號版面配置區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手繪多邊形：圖案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手繪多邊形：圖案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圖片預留位置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atin typeface="Microsoft JhengHei UI" panose="020B0604030504040204" pitchFamily="34" charset="-120"/>
                <a:ea typeface="Microsoft JhengHei UI"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p>
        </p:txBody>
      </p:sp>
      <p:sp>
        <p:nvSpPr>
          <p:cNvPr id="4" name="文字預留位置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6" name="頁尾版面配置區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7" name="投影片編號版面配置區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手繪多邊形：圖案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手繪多邊形：圖案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議程">
    <p:spTree>
      <p:nvGrpSpPr>
        <p:cNvPr id="1" name=""/>
        <p:cNvGrpSpPr/>
        <p:nvPr/>
      </p:nvGrpSpPr>
      <p:grpSpPr>
        <a:xfrm>
          <a:off x="0" y="0"/>
          <a:ext cx="0" cy="0"/>
          <a:chOff x="0" y="0"/>
          <a:chExt cx="0" cy="0"/>
        </a:xfrm>
      </p:grpSpPr>
      <p:sp>
        <p:nvSpPr>
          <p:cNvPr id="10" name="橢圓​​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弧形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4" name="橢圓​​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atin typeface="Microsoft JhengHei UI" panose="020B0604030504040204" pitchFamily="34" charset="-120"/>
                <a:ea typeface="Microsoft JhengHei UI" panose="020B0604030504040204" pitchFamily="34" charset="-120"/>
              </a:defRPr>
            </a:lvl1pPr>
            <a:lvl2pPr marL="228600">
              <a:defRPr>
                <a:latin typeface="Microsoft JhengHei UI" panose="020B0604030504040204" pitchFamily="34" charset="-120"/>
                <a:ea typeface="Microsoft JhengHei UI" panose="020B0604030504040204" pitchFamily="34" charset="-120"/>
              </a:defRPr>
            </a:lvl2pPr>
            <a:lvl3pPr marL="457200">
              <a:defRPr>
                <a:latin typeface="Microsoft JhengHei UI" panose="020B0604030504040204" pitchFamily="34" charset="-120"/>
                <a:ea typeface="Microsoft JhengHei UI" panose="020B0604030504040204" pitchFamily="34" charset="-120"/>
              </a:defRPr>
            </a:lvl3pPr>
            <a:lvl4pPr>
              <a:buNone/>
              <a:defRPr/>
            </a:lvl4pPr>
          </a:lstStyle>
          <a:p>
            <a:pPr lvl="0" rtl="0"/>
            <a:r>
              <a:rPr lang="zh-TW" altLang="en-US" noProof="0"/>
              <a:t>按一下以編輯母片文字樣式</a:t>
            </a:r>
          </a:p>
          <a:p>
            <a:pPr lvl="1" rtl="0"/>
            <a:r>
              <a:rPr lang="zh-TW" altLang="en-US" noProof="0"/>
              <a:t>第二層</a:t>
            </a:r>
          </a:p>
          <a:p>
            <a:pPr lvl="2" rtl="0"/>
            <a:r>
              <a:rPr lang="zh-TW" altLang="en-US" noProof="0"/>
              <a:t>第三層</a:t>
            </a:r>
          </a:p>
        </p:txBody>
      </p:sp>
      <p:sp>
        <p:nvSpPr>
          <p:cNvPr id="4" name="日期版面配置區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含 2 張小圖片的標題及內容">
    <p:spTree>
      <p:nvGrpSpPr>
        <p:cNvPr id="1" name=""/>
        <p:cNvGrpSpPr/>
        <p:nvPr/>
      </p:nvGrpSpPr>
      <p:grpSpPr>
        <a:xfrm>
          <a:off x="0" y="0"/>
          <a:ext cx="0" cy="0"/>
          <a:chOff x="0" y="0"/>
          <a:chExt cx="0" cy="0"/>
        </a:xfrm>
      </p:grpSpPr>
      <p:sp>
        <p:nvSpPr>
          <p:cNvPr id="22" name="圖片版面配置區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1" name="圖片版面配置區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atin typeface="Microsoft JhengHei UI" panose="020B0604030504040204" pitchFamily="34" charset="-120"/>
                <a:ea typeface="Microsoft JhengHei UI" panose="020B0604030504040204" pitchFamily="34" charset="-120"/>
              </a:defRPr>
            </a:lvl1pPr>
          </a:lstStyle>
          <a:p>
            <a:pPr rtl="0"/>
            <a:r>
              <a:rPr lang="zh-TW" altLang="en-US" noProof="0"/>
              <a:t>按一下圖示以新增圖片</a:t>
            </a:r>
          </a:p>
        </p:txBody>
      </p:sp>
      <p:sp>
        <p:nvSpPr>
          <p:cNvPr id="2" name="標題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版面配置區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atin typeface="Microsoft JhengHei UI" panose="020B0604030504040204" pitchFamily="34" charset="-120"/>
                <a:ea typeface="Microsoft JhengHei UI" panose="020B0604030504040204" pitchFamily="34" charset="-120"/>
              </a:defRPr>
            </a:lvl1pPr>
            <a:lvl2pPr marL="228600">
              <a:lnSpc>
                <a:spcPct val="110000"/>
              </a:lnSpc>
              <a:defRPr sz="2000">
                <a:latin typeface="Microsoft JhengHei UI" panose="020B0604030504040204" pitchFamily="34" charset="-120"/>
                <a:ea typeface="Microsoft JhengHei UI" panose="020B0604030504040204" pitchFamily="34" charset="-120"/>
              </a:defRPr>
            </a:lvl2pPr>
            <a:lvl3pPr marL="457200">
              <a:lnSpc>
                <a:spcPct val="110000"/>
              </a:lnSpc>
              <a:defRPr sz="1800">
                <a:latin typeface="Microsoft JhengHei UI" panose="020B0604030504040204" pitchFamily="34" charset="-120"/>
                <a:ea typeface="Microsoft JhengHei UI" panose="020B0604030504040204" pitchFamily="34" charset="-120"/>
              </a:defRPr>
            </a:lvl3pPr>
            <a:lvl4pPr marL="685800">
              <a:lnSpc>
                <a:spcPct val="110000"/>
              </a:lnSpc>
              <a:defRPr sz="1600">
                <a:latin typeface="Microsoft JhengHei UI" panose="020B0604030504040204" pitchFamily="34" charset="-120"/>
                <a:ea typeface="Microsoft JhengHei UI" panose="020B0604030504040204" pitchFamily="34" charset="-120"/>
              </a:defRPr>
            </a:lvl4pPr>
            <a:lvl5pPr>
              <a:lnSpc>
                <a:spcPct val="110000"/>
              </a:lnSpc>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p:txBody>
      </p:sp>
      <p:sp>
        <p:nvSpPr>
          <p:cNvPr id="4" name="日期版面配置區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10" name="橢圓​​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2" name="矩形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橢圓​​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8" name="弧形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4" name="橢圓​​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2" name="標題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7" name="手繪多邊形：圖形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8" name="手繪多邊形：圖案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標題及內容 2">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版面配置區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6" name="手繪多邊形：圖案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7" name="手繪多邊形：圖案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
        <p:nvSpPr>
          <p:cNvPr id="8" name="內容版面配置區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含圖片的引述投影片">
    <p:bg>
      <p:bgPr>
        <a:solidFill>
          <a:schemeClr val="tx1"/>
        </a:solidFill>
        <a:effectLst/>
      </p:bgPr>
    </p:bg>
    <p:spTree>
      <p:nvGrpSpPr>
        <p:cNvPr id="1" name=""/>
        <p:cNvGrpSpPr/>
        <p:nvPr/>
      </p:nvGrpSpPr>
      <p:grpSpPr>
        <a:xfrm>
          <a:off x="0" y="0"/>
          <a:ext cx="0" cy="0"/>
          <a:chOff x="0" y="0"/>
          <a:chExt cx="0" cy="0"/>
        </a:xfrm>
      </p:grpSpPr>
      <p:sp>
        <p:nvSpPr>
          <p:cNvPr id="6" name="圖片版面配置區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latin typeface="Microsoft JhengHei UI" panose="020B0604030504040204" pitchFamily="34" charset="-120"/>
                <a:ea typeface="Microsoft JhengHei UI" panose="020B0604030504040204" pitchFamily="34" charset="-120"/>
              </a:defRPr>
            </a:lvl1pPr>
          </a:lstStyle>
          <a:p>
            <a:pPr rtl="0"/>
            <a:r>
              <a:rPr lang="zh-TW" altLang="en-US" noProof="0" dirty="0"/>
              <a:t>按一下圖示以新增圖片</a:t>
            </a:r>
          </a:p>
        </p:txBody>
      </p:sp>
      <p:sp>
        <p:nvSpPr>
          <p:cNvPr id="10" name="標題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11" name="日期版面配置區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icrosoft JhengHei UI" panose="020B0604030504040204" pitchFamily="34" charset="-120"/>
                <a:ea typeface="Microsoft JhengHei UI" panose="020B0604030504040204" pitchFamily="34" charset="-120"/>
              </a:defRPr>
            </a:lvl1pPr>
          </a:lstStyle>
          <a:p>
            <a:pPr>
              <a:defRPr/>
            </a:pPr>
            <a:r>
              <a:rPr lang="en-US" altLang="zh-TW" dirty="0"/>
              <a:t>2022/11/19</a:t>
            </a:r>
            <a:endParaRPr lang="zh-TW" altLang="en-US" noProof="0" dirty="0">
              <a:latin typeface="Microsoft JhengHei UI" panose="020B0604030504040204" pitchFamily="34" charset="-120"/>
            </a:endParaRPr>
          </a:p>
        </p:txBody>
      </p:sp>
      <p:sp>
        <p:nvSpPr>
          <p:cNvPr id="12" name="頁尾版面配置區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icrosoft JhengHei UI" panose="020B0604030504040204" pitchFamily="34" charset="-120"/>
                <a:ea typeface="Microsoft JhengHei UI" panose="020B0604030504040204" pitchFamily="34" charset="-120"/>
              </a:defRPr>
            </a:lvl1pPr>
          </a:lstStyle>
          <a:p>
            <a:pPr>
              <a:defRPr/>
            </a:pPr>
            <a:r>
              <a:rPr lang="zh-TW" altLang="en-US" noProof="0" dirty="0"/>
              <a:t>運用深度學習模型辨識經傅立葉處理之圖片</a:t>
            </a:r>
            <a:endParaRPr lang="zh-TW" altLang="en-US" noProof="0" dirty="0">
              <a:latin typeface="Microsoft JhengHei UI" panose="020B0604030504040204" pitchFamily="34" charset="-120"/>
            </a:endParaRPr>
          </a:p>
        </p:txBody>
      </p:sp>
      <p:sp>
        <p:nvSpPr>
          <p:cNvPr id="13" name="投影片編號版面配置區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pPr>
                <a:defRPr/>
              </a:pPr>
              <a:t>‹#›</a:t>
            </a:fld>
            <a:endParaRPr lang="zh-TW" altLang="en-US" noProof="0">
              <a:latin typeface="Microsoft JhengHei UI" panose="020B0604030504040204" pitchFamily="34" charset="-120"/>
            </a:endParaRPr>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版面配置區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版面配置區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6" name="頁尾版面配置區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7" name="投影片編號版面配置區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8" name="手繪多邊形：圖案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9" name="手繪多邊形：圖案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atin typeface="Microsoft JhengHei UI" panose="020B0604030504040204" pitchFamily="34" charset="-120"/>
                <a:ea typeface="Microsoft JhengHei UI" panose="020B0604030504040204" pitchFamily="34" charset="-120"/>
              </a:defRPr>
            </a:lvl1pPr>
            <a:lvl2pPr>
              <a:defRPr sz="2000">
                <a:latin typeface="Microsoft JhengHei UI" panose="020B0604030504040204" pitchFamily="34" charset="-120"/>
                <a:ea typeface="Microsoft JhengHei UI" panose="020B0604030504040204" pitchFamily="34" charset="-120"/>
              </a:defRPr>
            </a:lvl2pPr>
            <a:lvl3pPr>
              <a:defRPr sz="1800">
                <a:latin typeface="Microsoft JhengHei UI" panose="020B0604030504040204" pitchFamily="34" charset="-120"/>
                <a:ea typeface="Microsoft JhengHei UI" panose="020B0604030504040204" pitchFamily="34" charset="-120"/>
              </a:defRPr>
            </a:lvl3pPr>
            <a:lvl4pPr>
              <a:defRPr sz="1600">
                <a:latin typeface="Microsoft JhengHei UI" panose="020B0604030504040204" pitchFamily="34" charset="-120"/>
                <a:ea typeface="Microsoft JhengHei UI" panose="020B0604030504040204" pitchFamily="34" charset="-120"/>
              </a:defRPr>
            </a:lvl4pPr>
            <a:lvl5pPr>
              <a:defRPr sz="16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預留位置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atin typeface="Microsoft JhengHei UI" panose="020B0604030504040204" pitchFamily="34" charset="-120"/>
                <a:ea typeface="Microsoft JhengHei UI" panose="020B0604030504040204" pitchFamily="34" charset="-120"/>
              </a:defRPr>
            </a:lvl1pPr>
            <a:lvl2pPr>
              <a:defRPr sz="2000">
                <a:latin typeface="Microsoft JhengHei UI" panose="020B0604030504040204" pitchFamily="34" charset="-120"/>
                <a:ea typeface="Microsoft JhengHei UI" panose="020B0604030504040204" pitchFamily="34" charset="-120"/>
              </a:defRPr>
            </a:lvl2pPr>
            <a:lvl3pPr>
              <a:defRPr sz="1800">
                <a:latin typeface="Microsoft JhengHei UI" panose="020B0604030504040204" pitchFamily="34" charset="-120"/>
                <a:ea typeface="Microsoft JhengHei UI" panose="020B0604030504040204" pitchFamily="34" charset="-120"/>
              </a:defRPr>
            </a:lvl3pPr>
            <a:lvl4pPr>
              <a:defRPr sz="1600">
                <a:latin typeface="Microsoft JhengHei UI" panose="020B0604030504040204" pitchFamily="34" charset="-120"/>
                <a:ea typeface="Microsoft JhengHei UI" panose="020B0604030504040204" pitchFamily="34" charset="-120"/>
              </a:defRPr>
            </a:lvl4pPr>
            <a:lvl5pPr>
              <a:defRPr sz="1600">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8" name="頁尾版面配置區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9" name="投影片編號版面配置區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ndParaRPr>
          </a:p>
        </p:txBody>
      </p:sp>
      <p:sp>
        <p:nvSpPr>
          <p:cNvPr id="10" name="手繪多邊形：圖案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
        <p:nvSpPr>
          <p:cNvPr id="11" name="手繪多邊形：圖案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a:t>按一下以編輯母片標題樣式</a:t>
            </a:r>
          </a:p>
        </p:txBody>
      </p:sp>
      <p:sp>
        <p:nvSpPr>
          <p:cNvPr id="3" name="文字預留位置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a typeface="Microsoft JhengHei UI" panose="020B0604030504040204" pitchFamily="34" charset="-120"/>
            </a:endParaRPr>
          </a:p>
        </p:txBody>
      </p:sp>
      <p:sp>
        <p:nvSpPr>
          <p:cNvPr id="5" name="頁尾版面配置區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a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pPr>
              <a:defRPr/>
            </a:pPr>
            <a:fld id="{D76B855D-E9CC-4FF8-AD85-6CDC7B89A0DE}" type="slidenum">
              <a:rPr lang="en-US" altLang="zh-TW" noProof="0" smtClean="0">
                <a:solidFill>
                  <a:prstClr val="black">
                    <a:tint val="75000"/>
                  </a:prstClr>
                </a:solidFill>
              </a:rPr>
              <a:pPr>
                <a:defRPr/>
              </a:pPr>
              <a:t>‹#›</a:t>
            </a:fld>
            <a:endParaRPr lang="zh-TW" altLang="en-US" noProof="0">
              <a:solidFill>
                <a:prstClr val="black">
                  <a:tint val="75000"/>
                </a:prstClr>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compare.xlsx"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B08836-40C5-46C2-81BA-21AA27176925}"/>
              </a:ext>
            </a:extLst>
          </p:cNvPr>
          <p:cNvSpPr>
            <a:spLocks noGrp="1"/>
          </p:cNvSpPr>
          <p:nvPr>
            <p:ph type="ctrTitle"/>
          </p:nvPr>
        </p:nvSpPr>
        <p:spPr>
          <a:xfrm>
            <a:off x="3991899" y="2182763"/>
            <a:ext cx="8170606" cy="2733368"/>
          </a:xfrm>
        </p:spPr>
        <p:txBody>
          <a:bodyPr rtlCol="0">
            <a:normAutofit/>
          </a:bodyPr>
          <a:lstStyle/>
          <a:p>
            <a:pPr rtl="0">
              <a:lnSpc>
                <a:spcPct val="150000"/>
              </a:lnSpc>
            </a:pPr>
            <a:r>
              <a:rPr lang="zh-TW" altLang="en-US" sz="5400" dirty="0">
                <a:latin typeface="Microsoft JhengHei UI" panose="020B0604030504040204" pitchFamily="34" charset="-120"/>
                <a:ea typeface="Microsoft JhengHei UI" panose="020B0604030504040204" pitchFamily="34" charset="-120"/>
              </a:rPr>
              <a:t>運用深度學習模型辨識</a:t>
            </a:r>
            <a:br>
              <a:rPr lang="en-US" altLang="zh-TW" sz="5400" dirty="0">
                <a:latin typeface="Microsoft JhengHei UI" panose="020B0604030504040204" pitchFamily="34" charset="-120"/>
                <a:ea typeface="Microsoft JhengHei UI" panose="020B0604030504040204" pitchFamily="34" charset="-120"/>
              </a:rPr>
            </a:br>
            <a:r>
              <a:rPr lang="zh-TW" altLang="en-US" sz="5400" dirty="0">
                <a:latin typeface="Microsoft JhengHei UI" panose="020B0604030504040204" pitchFamily="34" charset="-120"/>
                <a:ea typeface="Microsoft JhengHei UI" panose="020B0604030504040204" pitchFamily="34" charset="-120"/>
              </a:rPr>
              <a:t>經傅立葉處理之圖片</a:t>
            </a:r>
          </a:p>
        </p:txBody>
      </p:sp>
      <p:sp>
        <p:nvSpPr>
          <p:cNvPr id="3" name="副標題 2">
            <a:extLst>
              <a:ext uri="{FF2B5EF4-FFF2-40B4-BE49-F238E27FC236}">
                <a16:creationId xmlns:a16="http://schemas.microsoft.com/office/drawing/2014/main" id="{72CC4EC4-809C-4FD2-AA20-009F08590DA6}"/>
              </a:ext>
            </a:extLst>
          </p:cNvPr>
          <p:cNvSpPr>
            <a:spLocks noGrp="1"/>
          </p:cNvSpPr>
          <p:nvPr>
            <p:ph type="subTitle" idx="1"/>
          </p:nvPr>
        </p:nvSpPr>
        <p:spPr>
          <a:xfrm>
            <a:off x="5093208" y="5427696"/>
            <a:ext cx="6592824" cy="996696"/>
          </a:xfrm>
        </p:spPr>
        <p:txBody>
          <a:bodyPr rtlCol="0"/>
          <a:lstStyle/>
          <a:p>
            <a:pPr algn="l" rtl="0"/>
            <a:r>
              <a:rPr lang="zh-TW" altLang="en-US" dirty="0">
                <a:solidFill>
                  <a:srgbClr val="FFFFFF"/>
                </a:solidFill>
              </a:rPr>
              <a:t>指導老師：鄭富國老師</a:t>
            </a:r>
            <a:endParaRPr lang="en-US" altLang="zh-TW" dirty="0">
              <a:solidFill>
                <a:srgbClr val="FFFFFF"/>
              </a:solidFill>
            </a:endParaRPr>
          </a:p>
          <a:p>
            <a:pPr algn="l" rtl="0"/>
            <a:r>
              <a:rPr lang="zh-TW" altLang="en-US" dirty="0">
                <a:solidFill>
                  <a:srgbClr val="FFFFFF"/>
                </a:solidFill>
              </a:rPr>
              <a:t>組員：陳範耘、潘陣恩、李涵碩、黃尚崴</a:t>
            </a:r>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3CC999E-194F-07E3-E43E-6F31B6867EB5}"/>
              </a:ext>
            </a:extLst>
          </p:cNvPr>
          <p:cNvSpPr>
            <a:spLocks noGrp="1"/>
          </p:cNvSpPr>
          <p:nvPr>
            <p:ph type="dt" sz="half" idx="10"/>
          </p:nvPr>
        </p:nvSpPr>
        <p:spPr/>
        <p:txBody>
          <a:bodyPr/>
          <a:lstStyle/>
          <a:p>
            <a:pPr>
              <a:defRPr/>
            </a:pPr>
            <a:r>
              <a:rPr lang="en-US" altLang="zh-TW" dirty="0">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FDAFADFD-1A21-4152-71B4-1285758B7D08}"/>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75FF6359-CD03-6C46-91FA-28842A561AB1}"/>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10</a:t>
            </a:fld>
            <a:endParaRPr lang="zh-TW" altLang="en-US" noProof="0">
              <a:solidFill>
                <a:prstClr val="black">
                  <a:tint val="75000"/>
                </a:prstClr>
              </a:solidFill>
              <a:latin typeface="Microsoft JhengHei UI" panose="020B0604030504040204" pitchFamily="34" charset="-120"/>
            </a:endParaRPr>
          </a:p>
        </p:txBody>
      </p:sp>
      <p:grpSp>
        <p:nvGrpSpPr>
          <p:cNvPr id="9" name="群組 8">
            <a:extLst>
              <a:ext uri="{FF2B5EF4-FFF2-40B4-BE49-F238E27FC236}">
                <a16:creationId xmlns:a16="http://schemas.microsoft.com/office/drawing/2014/main" id="{3DEB1914-D457-CFD1-2ECE-00E599B7E707}"/>
              </a:ext>
            </a:extLst>
          </p:cNvPr>
          <p:cNvGrpSpPr/>
          <p:nvPr/>
        </p:nvGrpSpPr>
        <p:grpSpPr>
          <a:xfrm>
            <a:off x="1288027" y="1484665"/>
            <a:ext cx="9615945" cy="4712107"/>
            <a:chOff x="1288027" y="1484665"/>
            <a:chExt cx="9615945" cy="4712107"/>
          </a:xfrm>
        </p:grpSpPr>
        <p:sp>
          <p:nvSpPr>
            <p:cNvPr id="5" name="矩形: 圓角 4">
              <a:extLst>
                <a:ext uri="{FF2B5EF4-FFF2-40B4-BE49-F238E27FC236}">
                  <a16:creationId xmlns:a16="http://schemas.microsoft.com/office/drawing/2014/main" id="{044663D6-BF61-F0A3-C653-8480ADF2C6B6}"/>
                </a:ext>
              </a:extLst>
            </p:cNvPr>
            <p:cNvSpPr/>
            <p:nvPr/>
          </p:nvSpPr>
          <p:spPr>
            <a:xfrm>
              <a:off x="1288027" y="1484665"/>
              <a:ext cx="1504335" cy="4712107"/>
            </a:xfrm>
            <a:prstGeom prst="round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5DA86794-3789-9A7D-17D7-A789F3E8B06A}"/>
                </a:ext>
              </a:extLst>
            </p:cNvPr>
            <p:cNvSpPr/>
            <p:nvPr/>
          </p:nvSpPr>
          <p:spPr>
            <a:xfrm>
              <a:off x="3991897" y="1484665"/>
              <a:ext cx="1504335" cy="4712107"/>
            </a:xfrm>
            <a:prstGeom prst="roundRect">
              <a:avLst/>
            </a:prstGeom>
            <a:no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7757AB14-81F6-92B1-420F-15921D648AED}"/>
                </a:ext>
              </a:extLst>
            </p:cNvPr>
            <p:cNvSpPr/>
            <p:nvPr/>
          </p:nvSpPr>
          <p:spPr>
            <a:xfrm>
              <a:off x="6695767" y="1484665"/>
              <a:ext cx="1504335" cy="4712107"/>
            </a:xfrm>
            <a:prstGeom prst="roundRect">
              <a:avLst/>
            </a:prstGeom>
            <a:no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48F1A832-4158-126B-E579-89B8D5E4092F}"/>
                </a:ext>
              </a:extLst>
            </p:cNvPr>
            <p:cNvSpPr/>
            <p:nvPr/>
          </p:nvSpPr>
          <p:spPr>
            <a:xfrm>
              <a:off x="9399637" y="1484665"/>
              <a:ext cx="1504335" cy="4712107"/>
            </a:xfrm>
            <a:prstGeom prst="round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67166151-27D2-6761-B2DE-119A2D4B9A6E}"/>
                </a:ext>
              </a:extLst>
            </p:cNvPr>
            <p:cNvSpPr txBox="1"/>
            <p:nvPr/>
          </p:nvSpPr>
          <p:spPr>
            <a:xfrm>
              <a:off x="1418303" y="5565051"/>
              <a:ext cx="1243781" cy="461665"/>
            </a:xfrm>
            <a:prstGeom prst="rect">
              <a:avLst/>
            </a:prstGeom>
            <a:noFill/>
          </p:spPr>
          <p:txBody>
            <a:bodyPr wrap="square" rtlCol="0">
              <a:spAutoFit/>
            </a:bodyPr>
            <a:lstStyle/>
            <a:p>
              <a:pPr algn="ctr"/>
              <a:r>
                <a:rPr lang="zh-TW" altLang="en-US" sz="2400" b="1" dirty="0"/>
                <a:t>輸入層</a:t>
              </a:r>
            </a:p>
          </p:txBody>
        </p:sp>
        <p:sp>
          <p:nvSpPr>
            <p:cNvPr id="11" name="文字方塊 10">
              <a:extLst>
                <a:ext uri="{FF2B5EF4-FFF2-40B4-BE49-F238E27FC236}">
                  <a16:creationId xmlns:a16="http://schemas.microsoft.com/office/drawing/2014/main" id="{EE0AE6E0-561C-18B5-DF60-1EF8A7A3A2D2}"/>
                </a:ext>
              </a:extLst>
            </p:cNvPr>
            <p:cNvSpPr txBox="1"/>
            <p:nvPr/>
          </p:nvSpPr>
          <p:spPr>
            <a:xfrm>
              <a:off x="4088374" y="5565051"/>
              <a:ext cx="1311379" cy="461665"/>
            </a:xfrm>
            <a:prstGeom prst="rect">
              <a:avLst/>
            </a:prstGeom>
            <a:noFill/>
          </p:spPr>
          <p:txBody>
            <a:bodyPr wrap="square" rtlCol="0">
              <a:spAutoFit/>
            </a:bodyPr>
            <a:lstStyle/>
            <a:p>
              <a:pPr algn="ctr"/>
              <a:r>
                <a:rPr lang="zh-TW" altLang="en-US" sz="2400" b="1" dirty="0"/>
                <a:t>隱藏層</a:t>
              </a:r>
              <a:r>
                <a:rPr lang="en-US" altLang="zh-TW" sz="2400" b="1" dirty="0"/>
                <a:t>1</a:t>
              </a:r>
              <a:endParaRPr lang="zh-TW" altLang="en-US" sz="2400" b="1" dirty="0"/>
            </a:p>
          </p:txBody>
        </p:sp>
        <p:sp>
          <p:nvSpPr>
            <p:cNvPr id="13" name="文字方塊 12">
              <a:extLst>
                <a:ext uri="{FF2B5EF4-FFF2-40B4-BE49-F238E27FC236}">
                  <a16:creationId xmlns:a16="http://schemas.microsoft.com/office/drawing/2014/main" id="{3F2B2646-780F-7DFA-74DE-E25E9295AFFF}"/>
                </a:ext>
              </a:extLst>
            </p:cNvPr>
            <p:cNvSpPr txBox="1"/>
            <p:nvPr/>
          </p:nvSpPr>
          <p:spPr>
            <a:xfrm>
              <a:off x="9529916" y="5565051"/>
              <a:ext cx="1243781" cy="461665"/>
            </a:xfrm>
            <a:prstGeom prst="rect">
              <a:avLst/>
            </a:prstGeom>
            <a:noFill/>
          </p:spPr>
          <p:txBody>
            <a:bodyPr wrap="square" rtlCol="0">
              <a:spAutoFit/>
            </a:bodyPr>
            <a:lstStyle/>
            <a:p>
              <a:pPr algn="ctr"/>
              <a:r>
                <a:rPr lang="zh-TW" altLang="en-US" sz="2400" b="1" dirty="0"/>
                <a:t>輸出層</a:t>
              </a:r>
            </a:p>
          </p:txBody>
        </p:sp>
        <p:sp>
          <p:nvSpPr>
            <p:cNvPr id="14" name="文字方塊 13">
              <a:extLst>
                <a:ext uri="{FF2B5EF4-FFF2-40B4-BE49-F238E27FC236}">
                  <a16:creationId xmlns:a16="http://schemas.microsoft.com/office/drawing/2014/main" id="{9F3718F2-41F3-C2D4-152B-AEE0AF737E7B}"/>
                </a:ext>
              </a:extLst>
            </p:cNvPr>
            <p:cNvSpPr txBox="1"/>
            <p:nvPr/>
          </p:nvSpPr>
          <p:spPr>
            <a:xfrm>
              <a:off x="6792244" y="5565051"/>
              <a:ext cx="1311379" cy="461665"/>
            </a:xfrm>
            <a:prstGeom prst="rect">
              <a:avLst/>
            </a:prstGeom>
            <a:noFill/>
          </p:spPr>
          <p:txBody>
            <a:bodyPr wrap="square" rtlCol="0">
              <a:spAutoFit/>
            </a:bodyPr>
            <a:lstStyle/>
            <a:p>
              <a:pPr algn="ctr"/>
              <a:r>
                <a:rPr lang="zh-TW" altLang="en-US" sz="2400" b="1" dirty="0"/>
                <a:t>隱藏層</a:t>
              </a:r>
              <a:r>
                <a:rPr lang="en-US" altLang="zh-TW" sz="2400" b="1" dirty="0"/>
                <a:t>2</a:t>
              </a:r>
              <a:endParaRPr lang="zh-TW" altLang="en-US" sz="2400" b="1" dirty="0"/>
            </a:p>
          </p:txBody>
        </p:sp>
        <p:sp>
          <p:nvSpPr>
            <p:cNvPr id="15" name="橢圓 14">
              <a:extLst>
                <a:ext uri="{FF2B5EF4-FFF2-40B4-BE49-F238E27FC236}">
                  <a16:creationId xmlns:a16="http://schemas.microsoft.com/office/drawing/2014/main" id="{AC4A7568-C8D8-3FAC-DE01-077D8D2C7952}"/>
                </a:ext>
              </a:extLst>
            </p:cNvPr>
            <p:cNvSpPr/>
            <p:nvPr/>
          </p:nvSpPr>
          <p:spPr>
            <a:xfrm>
              <a:off x="1759974" y="2183483"/>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2F5C04BA-5075-93C1-D39B-C38F2B405223}"/>
                </a:ext>
              </a:extLst>
            </p:cNvPr>
            <p:cNvSpPr/>
            <p:nvPr/>
          </p:nvSpPr>
          <p:spPr>
            <a:xfrm>
              <a:off x="1759974" y="3263902"/>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14F58BA3-07CA-F444-35DA-DBE535671951}"/>
                </a:ext>
              </a:extLst>
            </p:cNvPr>
            <p:cNvSpPr/>
            <p:nvPr/>
          </p:nvSpPr>
          <p:spPr>
            <a:xfrm>
              <a:off x="1759974" y="4344321"/>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FEA32596-689B-FCC0-606A-D9AA16D60361}"/>
                </a:ext>
              </a:extLst>
            </p:cNvPr>
            <p:cNvSpPr/>
            <p:nvPr/>
          </p:nvSpPr>
          <p:spPr>
            <a:xfrm>
              <a:off x="4468760" y="1711537"/>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21CE4BEC-C245-0487-0001-B98BA4498412}"/>
                </a:ext>
              </a:extLst>
            </p:cNvPr>
            <p:cNvSpPr/>
            <p:nvPr/>
          </p:nvSpPr>
          <p:spPr>
            <a:xfrm>
              <a:off x="4468760" y="2707915"/>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DADC560-C754-D778-6595-7EC9DFF20394}"/>
                </a:ext>
              </a:extLst>
            </p:cNvPr>
            <p:cNvSpPr/>
            <p:nvPr/>
          </p:nvSpPr>
          <p:spPr>
            <a:xfrm>
              <a:off x="4468760" y="3713267"/>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BD4D0F1-08A7-D548-C849-F87ABA175F8A}"/>
                </a:ext>
              </a:extLst>
            </p:cNvPr>
            <p:cNvSpPr/>
            <p:nvPr/>
          </p:nvSpPr>
          <p:spPr>
            <a:xfrm>
              <a:off x="4468760" y="4709645"/>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FD4C33CB-14FD-537A-C46B-8D0108BFAE86}"/>
                </a:ext>
              </a:extLst>
            </p:cNvPr>
            <p:cNvSpPr/>
            <p:nvPr/>
          </p:nvSpPr>
          <p:spPr>
            <a:xfrm>
              <a:off x="7172631" y="1711537"/>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69EB6532-2C81-0BA5-631D-23375C8B47E8}"/>
                </a:ext>
              </a:extLst>
            </p:cNvPr>
            <p:cNvSpPr/>
            <p:nvPr/>
          </p:nvSpPr>
          <p:spPr>
            <a:xfrm>
              <a:off x="7172631" y="2707915"/>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A6B1CE22-F100-4BA3-FA56-A20EA008CF8D}"/>
                </a:ext>
              </a:extLst>
            </p:cNvPr>
            <p:cNvSpPr/>
            <p:nvPr/>
          </p:nvSpPr>
          <p:spPr>
            <a:xfrm>
              <a:off x="7172631" y="3713267"/>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AC2B7AFD-E3F5-903E-E80F-AA9D77C348D7}"/>
                </a:ext>
              </a:extLst>
            </p:cNvPr>
            <p:cNvSpPr/>
            <p:nvPr/>
          </p:nvSpPr>
          <p:spPr>
            <a:xfrm>
              <a:off x="7172631" y="4709645"/>
              <a:ext cx="550606" cy="550606"/>
            </a:xfrm>
            <a:prstGeom prst="ellipse">
              <a:avLst/>
            </a:prstGeom>
            <a:solidFill>
              <a:srgbClr val="A7E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4D086E85-A79F-3C3E-1AD4-CC978733E301}"/>
                </a:ext>
              </a:extLst>
            </p:cNvPr>
            <p:cNvSpPr/>
            <p:nvPr/>
          </p:nvSpPr>
          <p:spPr>
            <a:xfrm>
              <a:off x="9881420" y="3204910"/>
              <a:ext cx="550606" cy="55060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單箭頭接點 27">
              <a:extLst>
                <a:ext uri="{FF2B5EF4-FFF2-40B4-BE49-F238E27FC236}">
                  <a16:creationId xmlns:a16="http://schemas.microsoft.com/office/drawing/2014/main" id="{42F2552F-6B9D-F4C0-C9C9-5CA44A03BFFA}"/>
                </a:ext>
              </a:extLst>
            </p:cNvPr>
            <p:cNvCxnSpPr>
              <a:stCxn id="15" idx="6"/>
              <a:endCxn id="18" idx="2"/>
            </p:cNvCxnSpPr>
            <p:nvPr/>
          </p:nvCxnSpPr>
          <p:spPr>
            <a:xfrm flipV="1">
              <a:off x="2310580" y="1986840"/>
              <a:ext cx="2158180" cy="471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8A0E8F3-36A8-B2AB-57BB-69E89AE7C5DB}"/>
                </a:ext>
              </a:extLst>
            </p:cNvPr>
            <p:cNvCxnSpPr>
              <a:stCxn id="15" idx="6"/>
              <a:endCxn id="19" idx="2"/>
            </p:cNvCxnSpPr>
            <p:nvPr/>
          </p:nvCxnSpPr>
          <p:spPr>
            <a:xfrm>
              <a:off x="2310580" y="2458786"/>
              <a:ext cx="2158180" cy="524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D293147-BD43-5559-00B6-A5D9225195B2}"/>
                </a:ext>
              </a:extLst>
            </p:cNvPr>
            <p:cNvCxnSpPr>
              <a:stCxn id="15" idx="6"/>
              <a:endCxn id="20" idx="2"/>
            </p:cNvCxnSpPr>
            <p:nvPr/>
          </p:nvCxnSpPr>
          <p:spPr>
            <a:xfrm>
              <a:off x="2310580" y="2458786"/>
              <a:ext cx="2158180" cy="1529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50541640-536D-B3D2-2523-85E93B9E1D76}"/>
                </a:ext>
              </a:extLst>
            </p:cNvPr>
            <p:cNvCxnSpPr>
              <a:stCxn id="15" idx="6"/>
              <a:endCxn id="21" idx="2"/>
            </p:cNvCxnSpPr>
            <p:nvPr/>
          </p:nvCxnSpPr>
          <p:spPr>
            <a:xfrm>
              <a:off x="2310580" y="2458786"/>
              <a:ext cx="2158180" cy="25261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0618BB5-983D-5EF0-55CD-0CFA024065C3}"/>
                </a:ext>
              </a:extLst>
            </p:cNvPr>
            <p:cNvCxnSpPr>
              <a:stCxn id="16" idx="6"/>
              <a:endCxn id="18" idx="2"/>
            </p:cNvCxnSpPr>
            <p:nvPr/>
          </p:nvCxnSpPr>
          <p:spPr>
            <a:xfrm flipV="1">
              <a:off x="2310580" y="1986840"/>
              <a:ext cx="2158180" cy="155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BE9AFA05-1C26-BB81-5512-31BFAE5A85EC}"/>
                </a:ext>
              </a:extLst>
            </p:cNvPr>
            <p:cNvCxnSpPr>
              <a:stCxn id="16" idx="6"/>
              <a:endCxn id="19" idx="2"/>
            </p:cNvCxnSpPr>
            <p:nvPr/>
          </p:nvCxnSpPr>
          <p:spPr>
            <a:xfrm flipV="1">
              <a:off x="2310580" y="2983218"/>
              <a:ext cx="2158180" cy="5559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BB8475F-B95F-14CA-C78B-90D45CA51A92}"/>
                </a:ext>
              </a:extLst>
            </p:cNvPr>
            <p:cNvCxnSpPr>
              <a:stCxn id="16" idx="6"/>
              <a:endCxn id="20" idx="2"/>
            </p:cNvCxnSpPr>
            <p:nvPr/>
          </p:nvCxnSpPr>
          <p:spPr>
            <a:xfrm>
              <a:off x="2310580" y="3539205"/>
              <a:ext cx="2158180" cy="449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B191C04B-9C5E-2FAB-3D38-EFC4D7DD6DFA}"/>
                </a:ext>
              </a:extLst>
            </p:cNvPr>
            <p:cNvCxnSpPr>
              <a:stCxn id="16" idx="6"/>
              <a:endCxn id="21" idx="2"/>
            </p:cNvCxnSpPr>
            <p:nvPr/>
          </p:nvCxnSpPr>
          <p:spPr>
            <a:xfrm>
              <a:off x="2310580" y="3539205"/>
              <a:ext cx="2158180" cy="1445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28292AEB-5CA0-4B6D-60EE-C7FDACE4869B}"/>
                </a:ext>
              </a:extLst>
            </p:cNvPr>
            <p:cNvCxnSpPr>
              <a:stCxn id="17" idx="6"/>
              <a:endCxn id="18" idx="2"/>
            </p:cNvCxnSpPr>
            <p:nvPr/>
          </p:nvCxnSpPr>
          <p:spPr>
            <a:xfrm flipV="1">
              <a:off x="2310580" y="1986840"/>
              <a:ext cx="2158180" cy="2632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E45F3FB8-ACAB-D5F6-0DED-363570F60384}"/>
                </a:ext>
              </a:extLst>
            </p:cNvPr>
            <p:cNvCxnSpPr>
              <a:stCxn id="17" idx="6"/>
              <a:endCxn id="19" idx="2"/>
            </p:cNvCxnSpPr>
            <p:nvPr/>
          </p:nvCxnSpPr>
          <p:spPr>
            <a:xfrm flipV="1">
              <a:off x="2310580" y="2983218"/>
              <a:ext cx="2158180" cy="1636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780C331D-4416-A31C-601A-A57F434DDAD7}"/>
                </a:ext>
              </a:extLst>
            </p:cNvPr>
            <p:cNvCxnSpPr>
              <a:stCxn id="17" idx="6"/>
              <a:endCxn id="20" idx="2"/>
            </p:cNvCxnSpPr>
            <p:nvPr/>
          </p:nvCxnSpPr>
          <p:spPr>
            <a:xfrm flipV="1">
              <a:off x="2310580" y="3988570"/>
              <a:ext cx="2158180" cy="63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62D3E633-980D-FBDD-673E-8FA4B771976D}"/>
                </a:ext>
              </a:extLst>
            </p:cNvPr>
            <p:cNvCxnSpPr>
              <a:stCxn id="17" idx="6"/>
              <a:endCxn id="21" idx="2"/>
            </p:cNvCxnSpPr>
            <p:nvPr/>
          </p:nvCxnSpPr>
          <p:spPr>
            <a:xfrm>
              <a:off x="2310580" y="4619624"/>
              <a:ext cx="2158180" cy="365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46BA8AA-E942-266C-2D1C-A24AE2D5DFA5}"/>
                </a:ext>
              </a:extLst>
            </p:cNvPr>
            <p:cNvCxnSpPr>
              <a:endCxn id="22" idx="2"/>
            </p:cNvCxnSpPr>
            <p:nvPr/>
          </p:nvCxnSpPr>
          <p:spPr>
            <a:xfrm>
              <a:off x="5019366" y="1986840"/>
              <a:ext cx="2153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線單箭頭接點 53">
              <a:extLst>
                <a:ext uri="{FF2B5EF4-FFF2-40B4-BE49-F238E27FC236}">
                  <a16:creationId xmlns:a16="http://schemas.microsoft.com/office/drawing/2014/main" id="{C478B7DE-055A-87DC-3E83-BD4AB5DB902D}"/>
                </a:ext>
              </a:extLst>
            </p:cNvPr>
            <p:cNvCxnSpPr>
              <a:stCxn id="18" idx="6"/>
              <a:endCxn id="23" idx="2"/>
            </p:cNvCxnSpPr>
            <p:nvPr/>
          </p:nvCxnSpPr>
          <p:spPr>
            <a:xfrm>
              <a:off x="5019366" y="1986840"/>
              <a:ext cx="2153265" cy="99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線單箭頭接點 55">
              <a:extLst>
                <a:ext uri="{FF2B5EF4-FFF2-40B4-BE49-F238E27FC236}">
                  <a16:creationId xmlns:a16="http://schemas.microsoft.com/office/drawing/2014/main" id="{6FFB1D7D-C774-730F-477B-278FC22D3360}"/>
                </a:ext>
              </a:extLst>
            </p:cNvPr>
            <p:cNvCxnSpPr>
              <a:stCxn id="18" idx="6"/>
              <a:endCxn id="24" idx="2"/>
            </p:cNvCxnSpPr>
            <p:nvPr/>
          </p:nvCxnSpPr>
          <p:spPr>
            <a:xfrm>
              <a:off x="5019366" y="1986840"/>
              <a:ext cx="2153265" cy="2001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線單箭頭接點 57">
              <a:extLst>
                <a:ext uri="{FF2B5EF4-FFF2-40B4-BE49-F238E27FC236}">
                  <a16:creationId xmlns:a16="http://schemas.microsoft.com/office/drawing/2014/main" id="{417C3383-2544-7F52-A242-77A57C81A28E}"/>
                </a:ext>
              </a:extLst>
            </p:cNvPr>
            <p:cNvCxnSpPr>
              <a:stCxn id="18" idx="6"/>
              <a:endCxn id="25" idx="2"/>
            </p:cNvCxnSpPr>
            <p:nvPr/>
          </p:nvCxnSpPr>
          <p:spPr>
            <a:xfrm>
              <a:off x="5019366" y="1986840"/>
              <a:ext cx="2153265" cy="299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線單箭頭接點 59">
              <a:extLst>
                <a:ext uri="{FF2B5EF4-FFF2-40B4-BE49-F238E27FC236}">
                  <a16:creationId xmlns:a16="http://schemas.microsoft.com/office/drawing/2014/main" id="{DA2E80E8-6C70-51B1-A939-2CDB76E89C1F}"/>
                </a:ext>
              </a:extLst>
            </p:cNvPr>
            <p:cNvCxnSpPr>
              <a:stCxn id="19" idx="6"/>
              <a:endCxn id="22" idx="2"/>
            </p:cNvCxnSpPr>
            <p:nvPr/>
          </p:nvCxnSpPr>
          <p:spPr>
            <a:xfrm flipV="1">
              <a:off x="5019366" y="1986840"/>
              <a:ext cx="2153265" cy="99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線單箭頭接點 61">
              <a:extLst>
                <a:ext uri="{FF2B5EF4-FFF2-40B4-BE49-F238E27FC236}">
                  <a16:creationId xmlns:a16="http://schemas.microsoft.com/office/drawing/2014/main" id="{35F08A90-6160-1BEA-EECB-92FDF6DF32B0}"/>
                </a:ext>
              </a:extLst>
            </p:cNvPr>
            <p:cNvCxnSpPr>
              <a:stCxn id="19" idx="6"/>
              <a:endCxn id="23" idx="2"/>
            </p:cNvCxnSpPr>
            <p:nvPr/>
          </p:nvCxnSpPr>
          <p:spPr>
            <a:xfrm>
              <a:off x="5019366" y="2983218"/>
              <a:ext cx="2153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6615017E-7AA3-8D72-2CD9-F202C0B54340}"/>
                </a:ext>
              </a:extLst>
            </p:cNvPr>
            <p:cNvCxnSpPr>
              <a:stCxn id="19" idx="6"/>
              <a:endCxn id="24" idx="2"/>
            </p:cNvCxnSpPr>
            <p:nvPr/>
          </p:nvCxnSpPr>
          <p:spPr>
            <a:xfrm>
              <a:off x="5019366" y="2983218"/>
              <a:ext cx="2153265" cy="1005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a:extLst>
                <a:ext uri="{FF2B5EF4-FFF2-40B4-BE49-F238E27FC236}">
                  <a16:creationId xmlns:a16="http://schemas.microsoft.com/office/drawing/2014/main" id="{8BCB3CE5-1ACC-3CB5-4F3E-784E86BAD662}"/>
                </a:ext>
              </a:extLst>
            </p:cNvPr>
            <p:cNvCxnSpPr>
              <a:stCxn id="19" idx="6"/>
              <a:endCxn id="25" idx="2"/>
            </p:cNvCxnSpPr>
            <p:nvPr/>
          </p:nvCxnSpPr>
          <p:spPr>
            <a:xfrm>
              <a:off x="5019366" y="2983218"/>
              <a:ext cx="2153265" cy="2001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線單箭頭接點 67">
              <a:extLst>
                <a:ext uri="{FF2B5EF4-FFF2-40B4-BE49-F238E27FC236}">
                  <a16:creationId xmlns:a16="http://schemas.microsoft.com/office/drawing/2014/main" id="{5ED4CF3F-0332-693C-EE1F-F5B10375CCA6}"/>
                </a:ext>
              </a:extLst>
            </p:cNvPr>
            <p:cNvCxnSpPr>
              <a:stCxn id="20" idx="6"/>
              <a:endCxn id="22" idx="2"/>
            </p:cNvCxnSpPr>
            <p:nvPr/>
          </p:nvCxnSpPr>
          <p:spPr>
            <a:xfrm flipV="1">
              <a:off x="5019366" y="1986840"/>
              <a:ext cx="2153265" cy="2001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線單箭頭接點 69">
              <a:extLst>
                <a:ext uri="{FF2B5EF4-FFF2-40B4-BE49-F238E27FC236}">
                  <a16:creationId xmlns:a16="http://schemas.microsoft.com/office/drawing/2014/main" id="{F7AEB39B-6453-4BC3-F71D-852615D04D01}"/>
                </a:ext>
              </a:extLst>
            </p:cNvPr>
            <p:cNvCxnSpPr>
              <a:stCxn id="20" idx="6"/>
              <a:endCxn id="23" idx="2"/>
            </p:cNvCxnSpPr>
            <p:nvPr/>
          </p:nvCxnSpPr>
          <p:spPr>
            <a:xfrm flipV="1">
              <a:off x="5019366" y="2983218"/>
              <a:ext cx="2153265" cy="10053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線單箭頭接點 71">
              <a:extLst>
                <a:ext uri="{FF2B5EF4-FFF2-40B4-BE49-F238E27FC236}">
                  <a16:creationId xmlns:a16="http://schemas.microsoft.com/office/drawing/2014/main" id="{55A84615-F593-08A0-5ECA-B30DDA242240}"/>
                </a:ext>
              </a:extLst>
            </p:cNvPr>
            <p:cNvCxnSpPr>
              <a:stCxn id="20" idx="6"/>
              <a:endCxn id="24" idx="2"/>
            </p:cNvCxnSpPr>
            <p:nvPr/>
          </p:nvCxnSpPr>
          <p:spPr>
            <a:xfrm>
              <a:off x="5019366" y="3988570"/>
              <a:ext cx="2153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線單箭頭接點 73">
              <a:extLst>
                <a:ext uri="{FF2B5EF4-FFF2-40B4-BE49-F238E27FC236}">
                  <a16:creationId xmlns:a16="http://schemas.microsoft.com/office/drawing/2014/main" id="{32BF0A85-573A-C2B1-ED75-89473CFD7CE8}"/>
                </a:ext>
              </a:extLst>
            </p:cNvPr>
            <p:cNvCxnSpPr>
              <a:stCxn id="20" idx="6"/>
              <a:endCxn id="25" idx="2"/>
            </p:cNvCxnSpPr>
            <p:nvPr/>
          </p:nvCxnSpPr>
          <p:spPr>
            <a:xfrm>
              <a:off x="5019366" y="3988570"/>
              <a:ext cx="2153265" cy="99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線單箭頭接點 75">
              <a:extLst>
                <a:ext uri="{FF2B5EF4-FFF2-40B4-BE49-F238E27FC236}">
                  <a16:creationId xmlns:a16="http://schemas.microsoft.com/office/drawing/2014/main" id="{65CC7A18-8B88-2DC5-A1D5-33EE18A738D5}"/>
                </a:ext>
              </a:extLst>
            </p:cNvPr>
            <p:cNvCxnSpPr>
              <a:stCxn id="21" idx="6"/>
              <a:endCxn id="22" idx="2"/>
            </p:cNvCxnSpPr>
            <p:nvPr/>
          </p:nvCxnSpPr>
          <p:spPr>
            <a:xfrm flipV="1">
              <a:off x="5019366" y="1986840"/>
              <a:ext cx="2153265" cy="299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線單箭頭接點 77">
              <a:extLst>
                <a:ext uri="{FF2B5EF4-FFF2-40B4-BE49-F238E27FC236}">
                  <a16:creationId xmlns:a16="http://schemas.microsoft.com/office/drawing/2014/main" id="{0DF7CB81-841A-94CC-CC7B-6B69AAC3F62D}"/>
                </a:ext>
              </a:extLst>
            </p:cNvPr>
            <p:cNvCxnSpPr>
              <a:cxnSpLocks/>
            </p:cNvCxnSpPr>
            <p:nvPr/>
          </p:nvCxnSpPr>
          <p:spPr>
            <a:xfrm flipV="1">
              <a:off x="5019366" y="2990766"/>
              <a:ext cx="2153265" cy="2001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線單箭頭接點 79">
              <a:extLst>
                <a:ext uri="{FF2B5EF4-FFF2-40B4-BE49-F238E27FC236}">
                  <a16:creationId xmlns:a16="http://schemas.microsoft.com/office/drawing/2014/main" id="{85A1E15E-8A19-0B6A-09FA-17877B9ABA33}"/>
                </a:ext>
              </a:extLst>
            </p:cNvPr>
            <p:cNvCxnSpPr>
              <a:stCxn id="21" idx="6"/>
              <a:endCxn id="24" idx="2"/>
            </p:cNvCxnSpPr>
            <p:nvPr/>
          </p:nvCxnSpPr>
          <p:spPr>
            <a:xfrm flipV="1">
              <a:off x="5019366" y="3988570"/>
              <a:ext cx="2153265" cy="99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線單箭頭接點 81">
              <a:extLst>
                <a:ext uri="{FF2B5EF4-FFF2-40B4-BE49-F238E27FC236}">
                  <a16:creationId xmlns:a16="http://schemas.microsoft.com/office/drawing/2014/main" id="{925999CF-F1A6-C7D2-AFC1-2D1ED0B7F030}"/>
                </a:ext>
              </a:extLst>
            </p:cNvPr>
            <p:cNvCxnSpPr>
              <a:stCxn id="21" idx="6"/>
              <a:endCxn id="25" idx="2"/>
            </p:cNvCxnSpPr>
            <p:nvPr/>
          </p:nvCxnSpPr>
          <p:spPr>
            <a:xfrm>
              <a:off x="5019366" y="4984948"/>
              <a:ext cx="2153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線單箭頭接點 83">
              <a:extLst>
                <a:ext uri="{FF2B5EF4-FFF2-40B4-BE49-F238E27FC236}">
                  <a16:creationId xmlns:a16="http://schemas.microsoft.com/office/drawing/2014/main" id="{88F7A7E4-3BA9-B9A9-8BF2-B68089195B86}"/>
                </a:ext>
              </a:extLst>
            </p:cNvPr>
            <p:cNvCxnSpPr>
              <a:stCxn id="22" idx="6"/>
              <a:endCxn id="26" idx="2"/>
            </p:cNvCxnSpPr>
            <p:nvPr/>
          </p:nvCxnSpPr>
          <p:spPr>
            <a:xfrm>
              <a:off x="7723237" y="1986840"/>
              <a:ext cx="2158183" cy="1493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線單箭頭接點 85">
              <a:extLst>
                <a:ext uri="{FF2B5EF4-FFF2-40B4-BE49-F238E27FC236}">
                  <a16:creationId xmlns:a16="http://schemas.microsoft.com/office/drawing/2014/main" id="{3F9DABF3-A421-1FE8-FCB9-6AE8CBD5172D}"/>
                </a:ext>
              </a:extLst>
            </p:cNvPr>
            <p:cNvCxnSpPr>
              <a:stCxn id="23" idx="6"/>
              <a:endCxn id="26" idx="2"/>
            </p:cNvCxnSpPr>
            <p:nvPr/>
          </p:nvCxnSpPr>
          <p:spPr>
            <a:xfrm>
              <a:off x="7723237" y="2983218"/>
              <a:ext cx="2158183" cy="496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線單箭頭接點 87">
              <a:extLst>
                <a:ext uri="{FF2B5EF4-FFF2-40B4-BE49-F238E27FC236}">
                  <a16:creationId xmlns:a16="http://schemas.microsoft.com/office/drawing/2014/main" id="{1822BD55-9D09-2647-C285-C194D5D10D27}"/>
                </a:ext>
              </a:extLst>
            </p:cNvPr>
            <p:cNvCxnSpPr>
              <a:stCxn id="24" idx="6"/>
              <a:endCxn id="26" idx="2"/>
            </p:cNvCxnSpPr>
            <p:nvPr/>
          </p:nvCxnSpPr>
          <p:spPr>
            <a:xfrm flipV="1">
              <a:off x="7723237" y="3480213"/>
              <a:ext cx="2158183" cy="50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線單箭頭接點 89">
              <a:extLst>
                <a:ext uri="{FF2B5EF4-FFF2-40B4-BE49-F238E27FC236}">
                  <a16:creationId xmlns:a16="http://schemas.microsoft.com/office/drawing/2014/main" id="{B609271A-A232-3FDF-2C60-4A472186B7D4}"/>
                </a:ext>
              </a:extLst>
            </p:cNvPr>
            <p:cNvCxnSpPr>
              <a:stCxn id="25" idx="6"/>
              <a:endCxn id="26" idx="2"/>
            </p:cNvCxnSpPr>
            <p:nvPr/>
          </p:nvCxnSpPr>
          <p:spPr>
            <a:xfrm flipV="1">
              <a:off x="7723237" y="3480213"/>
              <a:ext cx="2158183" cy="1504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91" name="標題 1">
            <a:extLst>
              <a:ext uri="{FF2B5EF4-FFF2-40B4-BE49-F238E27FC236}">
                <a16:creationId xmlns:a16="http://schemas.microsoft.com/office/drawing/2014/main" id="{446A7B88-8A6D-A61D-28CB-ECFDC003EECF}"/>
              </a:ext>
            </a:extLst>
          </p:cNvPr>
          <p:cNvSpPr txBox="1">
            <a:spLocks/>
          </p:cNvSpPr>
          <p:nvPr/>
        </p:nvSpPr>
        <p:spPr>
          <a:xfrm>
            <a:off x="838200" y="408118"/>
            <a:ext cx="10515600" cy="7119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icrosoft JhengHei UI" panose="020B0604030504040204" pitchFamily="34" charset="-120"/>
                <a:ea typeface="Microsoft JhengHei UI" panose="020B0604030504040204" pitchFamily="34" charset="-120"/>
                <a:cs typeface="+mj-cs"/>
              </a:defRPr>
            </a:lvl1pPr>
          </a:lstStyle>
          <a:p>
            <a:r>
              <a:rPr lang="zh-TW" altLang="en-US" dirty="0"/>
              <a:t>神經網路工作模式</a:t>
            </a:r>
          </a:p>
        </p:txBody>
      </p:sp>
    </p:spTree>
    <p:extLst>
      <p:ext uri="{BB962C8B-B14F-4D97-AF65-F5344CB8AC3E}">
        <p14:creationId xmlns:p14="http://schemas.microsoft.com/office/powerpoint/2010/main" val="417391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A980C7-94D6-A3B1-6D39-5E529A73E368}"/>
              </a:ext>
            </a:extLst>
          </p:cNvPr>
          <p:cNvSpPr>
            <a:spLocks noGrp="1"/>
          </p:cNvSpPr>
          <p:nvPr>
            <p:ph type="title"/>
          </p:nvPr>
        </p:nvSpPr>
        <p:spPr/>
        <p:txBody>
          <a:bodyPr/>
          <a:lstStyle/>
          <a:p>
            <a:r>
              <a:rPr lang="zh-TW" altLang="en-US" dirty="0"/>
              <a:t>卷積神經網路</a:t>
            </a:r>
          </a:p>
        </p:txBody>
      </p:sp>
      <p:sp>
        <p:nvSpPr>
          <p:cNvPr id="3" name="日期版面配置區 2">
            <a:extLst>
              <a:ext uri="{FF2B5EF4-FFF2-40B4-BE49-F238E27FC236}">
                <a16:creationId xmlns:a16="http://schemas.microsoft.com/office/drawing/2014/main" id="{9BC37E8C-F432-9F11-FDEB-EB3BD6D5576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90CD6C82-00DD-DAAC-4A29-7DB9C065E0B2}"/>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A8FC75EF-EE75-8E81-BDAA-A450E15E1478}"/>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11</a:t>
            </a:fld>
            <a:endParaRPr lang="zh-TW" altLang="en-US" noProof="0" dirty="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5108D1EB-C89B-E1EE-13E6-3D2FED30A3E0}"/>
              </a:ext>
            </a:extLst>
          </p:cNvPr>
          <p:cNvSpPr>
            <a:spLocks noGrp="1"/>
          </p:cNvSpPr>
          <p:nvPr>
            <p:ph idx="1"/>
          </p:nvPr>
        </p:nvSpPr>
        <p:spPr>
          <a:xfrm>
            <a:off x="838200" y="1553498"/>
            <a:ext cx="10515600" cy="4753692"/>
          </a:xfrm>
        </p:spPr>
        <p:txBody>
          <a:bodyPr>
            <a:normAutofit/>
          </a:bodyPr>
          <a:lstStyle/>
          <a:p>
            <a:pPr>
              <a:lnSpc>
                <a:spcPct val="150000"/>
              </a:lnSpc>
            </a:pPr>
            <a:r>
              <a:rPr lang="zh-TW" altLang="en-US" dirty="0"/>
              <a:t>卷積神經網路（</a:t>
            </a:r>
            <a:r>
              <a:rPr lang="en-US" altLang="zh-TW" dirty="0"/>
              <a:t>Convolutional Neural Networks</a:t>
            </a:r>
            <a:r>
              <a:rPr lang="zh-TW" altLang="en-US" dirty="0"/>
              <a:t>，</a:t>
            </a:r>
            <a:r>
              <a:rPr lang="en-US" altLang="zh-TW" dirty="0"/>
              <a:t>CNN</a:t>
            </a:r>
            <a:r>
              <a:rPr lang="zh-TW" altLang="en-US" dirty="0"/>
              <a:t>），它的隱藏層主要流程包含了：</a:t>
            </a:r>
            <a:endParaRPr lang="en-US" altLang="zh-TW" dirty="0"/>
          </a:p>
          <a:p>
            <a:pPr lvl="1">
              <a:lnSpc>
                <a:spcPct val="150000"/>
              </a:lnSpc>
              <a:buFont typeface="Wingdings" panose="05000000000000000000" pitchFamily="2" charset="2"/>
              <a:buChar char="Ø"/>
            </a:pPr>
            <a:r>
              <a:rPr lang="zh-TW" altLang="en-US" sz="2800" dirty="0"/>
              <a:t>找特徵</a:t>
            </a:r>
            <a:endParaRPr lang="en-US" altLang="zh-TW" sz="2800" dirty="0"/>
          </a:p>
          <a:p>
            <a:pPr lvl="1">
              <a:lnSpc>
                <a:spcPct val="150000"/>
              </a:lnSpc>
              <a:buFont typeface="Wingdings" panose="05000000000000000000" pitchFamily="2" charset="2"/>
              <a:buChar char="Ø"/>
            </a:pPr>
            <a:r>
              <a:rPr lang="zh-TW" altLang="en-US" sz="2800" dirty="0">
                <a:solidFill>
                  <a:srgbClr val="FF0000"/>
                </a:solidFill>
              </a:rPr>
              <a:t>卷積層</a:t>
            </a:r>
            <a:endParaRPr lang="en-US" altLang="zh-TW" sz="2800" dirty="0">
              <a:solidFill>
                <a:srgbClr val="FF0000"/>
              </a:solidFill>
            </a:endParaRPr>
          </a:p>
          <a:p>
            <a:pPr lvl="1">
              <a:lnSpc>
                <a:spcPct val="150000"/>
              </a:lnSpc>
              <a:buFont typeface="Wingdings" panose="05000000000000000000" pitchFamily="2" charset="2"/>
              <a:buChar char="Ø"/>
            </a:pPr>
            <a:r>
              <a:rPr lang="zh-TW" altLang="en-US" sz="2800" dirty="0"/>
              <a:t>池化層</a:t>
            </a:r>
            <a:endParaRPr lang="en-US" altLang="zh-TW" sz="2800" dirty="0"/>
          </a:p>
          <a:p>
            <a:pPr lvl="1">
              <a:lnSpc>
                <a:spcPct val="150000"/>
              </a:lnSpc>
              <a:buFont typeface="Wingdings" panose="05000000000000000000" pitchFamily="2" charset="2"/>
              <a:buChar char="Ø"/>
            </a:pPr>
            <a:r>
              <a:rPr lang="zh-TW" altLang="en-US" sz="2800" dirty="0"/>
              <a:t>線性整流單元</a:t>
            </a:r>
          </a:p>
        </p:txBody>
      </p:sp>
    </p:spTree>
    <p:extLst>
      <p:ext uri="{BB962C8B-B14F-4D97-AF65-F5344CB8AC3E}">
        <p14:creationId xmlns:p14="http://schemas.microsoft.com/office/powerpoint/2010/main" val="407758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zh-TW" altLang="en-US" dirty="0"/>
              <a:t>卷積神經網路 </a:t>
            </a:r>
            <a:r>
              <a:rPr lang="en-US" altLang="zh-TW" dirty="0"/>
              <a:t>—</a:t>
            </a:r>
            <a:r>
              <a:rPr lang="zh-TW" altLang="en-US" dirty="0"/>
              <a:t> 卷積層</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12</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p:txBody>
          <a:bodyPr/>
          <a:lstStyle/>
          <a:p>
            <a:pPr>
              <a:lnSpc>
                <a:spcPct val="150000"/>
              </a:lnSpc>
            </a:pPr>
            <a:r>
              <a:rPr lang="en-US" altLang="zh-TW" dirty="0"/>
              <a:t>CNN </a:t>
            </a:r>
            <a:r>
              <a:rPr lang="zh-TW" altLang="en-US" dirty="0"/>
              <a:t>分辨一張新圖片時，在不知道上述特徵在哪的情況下，會比對圖片中的任何地方。</a:t>
            </a:r>
          </a:p>
        </p:txBody>
      </p:sp>
      <p:sp>
        <p:nvSpPr>
          <p:cNvPr id="7" name="矩形 6">
            <a:extLst>
              <a:ext uri="{FF2B5EF4-FFF2-40B4-BE49-F238E27FC236}">
                <a16:creationId xmlns:a16="http://schemas.microsoft.com/office/drawing/2014/main" id="{C30CB3B1-FD5F-7F82-3DBF-A44096B97E1D}"/>
              </a:ext>
            </a:extLst>
          </p:cNvPr>
          <p:cNvSpPr/>
          <p:nvPr/>
        </p:nvSpPr>
        <p:spPr>
          <a:xfrm>
            <a:off x="7643973" y="3093077"/>
            <a:ext cx="2898169" cy="289816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加號 7">
            <a:extLst>
              <a:ext uri="{FF2B5EF4-FFF2-40B4-BE49-F238E27FC236}">
                <a16:creationId xmlns:a16="http://schemas.microsoft.com/office/drawing/2014/main" id="{B77FA247-81F8-A1A0-711F-D9AED089DF55}"/>
              </a:ext>
            </a:extLst>
          </p:cNvPr>
          <p:cNvSpPr/>
          <p:nvPr/>
        </p:nvSpPr>
        <p:spPr>
          <a:xfrm>
            <a:off x="7814353" y="3197588"/>
            <a:ext cx="457200" cy="42124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8">
            <a:extLst>
              <a:ext uri="{FF2B5EF4-FFF2-40B4-BE49-F238E27FC236}">
                <a16:creationId xmlns:a16="http://schemas.microsoft.com/office/drawing/2014/main" id="{CC6697A5-DAD4-B145-8F43-D20E60EA659E}"/>
              </a:ext>
            </a:extLst>
          </p:cNvPr>
          <p:cNvSpPr/>
          <p:nvPr/>
        </p:nvSpPr>
        <p:spPr>
          <a:xfrm>
            <a:off x="7814353" y="3842534"/>
            <a:ext cx="457200" cy="4572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星形: 五角 9">
            <a:extLst>
              <a:ext uri="{FF2B5EF4-FFF2-40B4-BE49-F238E27FC236}">
                <a16:creationId xmlns:a16="http://schemas.microsoft.com/office/drawing/2014/main" id="{49D0C7D3-2CC5-8A54-84C7-3808BE934850}"/>
              </a:ext>
            </a:extLst>
          </p:cNvPr>
          <p:cNvSpPr/>
          <p:nvPr/>
        </p:nvSpPr>
        <p:spPr>
          <a:xfrm>
            <a:off x="8537823" y="3170433"/>
            <a:ext cx="421241" cy="42124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月亮 10">
            <a:extLst>
              <a:ext uri="{FF2B5EF4-FFF2-40B4-BE49-F238E27FC236}">
                <a16:creationId xmlns:a16="http://schemas.microsoft.com/office/drawing/2014/main" id="{6587896E-8B23-47C8-4895-020BF8035DE6}"/>
              </a:ext>
            </a:extLst>
          </p:cNvPr>
          <p:cNvSpPr/>
          <p:nvPr/>
        </p:nvSpPr>
        <p:spPr>
          <a:xfrm>
            <a:off x="7941924" y="4695290"/>
            <a:ext cx="211476" cy="422952"/>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波浪 11">
            <a:extLst>
              <a:ext uri="{FF2B5EF4-FFF2-40B4-BE49-F238E27FC236}">
                <a16:creationId xmlns:a16="http://schemas.microsoft.com/office/drawing/2014/main" id="{32E70BF5-A38D-5295-1969-C71DBF948FAB}"/>
              </a:ext>
            </a:extLst>
          </p:cNvPr>
          <p:cNvSpPr/>
          <p:nvPr/>
        </p:nvSpPr>
        <p:spPr>
          <a:xfrm>
            <a:off x="7934831" y="5513798"/>
            <a:ext cx="286207" cy="286207"/>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L 圖案 12">
            <a:extLst>
              <a:ext uri="{FF2B5EF4-FFF2-40B4-BE49-F238E27FC236}">
                <a16:creationId xmlns:a16="http://schemas.microsoft.com/office/drawing/2014/main" id="{5DCF320B-9940-7BFB-775D-2C1F066E3447}"/>
              </a:ext>
            </a:extLst>
          </p:cNvPr>
          <p:cNvSpPr/>
          <p:nvPr/>
        </p:nvSpPr>
        <p:spPr>
          <a:xfrm>
            <a:off x="8620526" y="3865803"/>
            <a:ext cx="338538" cy="338538"/>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乘號 13">
            <a:extLst>
              <a:ext uri="{FF2B5EF4-FFF2-40B4-BE49-F238E27FC236}">
                <a16:creationId xmlns:a16="http://schemas.microsoft.com/office/drawing/2014/main" id="{DE722FB7-B3CB-4CD6-122F-EFE50C9F3B63}"/>
              </a:ext>
            </a:extLst>
          </p:cNvPr>
          <p:cNvSpPr/>
          <p:nvPr/>
        </p:nvSpPr>
        <p:spPr>
          <a:xfrm>
            <a:off x="9953951" y="3170433"/>
            <a:ext cx="457200" cy="4572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月亮 14">
            <a:extLst>
              <a:ext uri="{FF2B5EF4-FFF2-40B4-BE49-F238E27FC236}">
                <a16:creationId xmlns:a16="http://schemas.microsoft.com/office/drawing/2014/main" id="{4EC0F9A1-0C7E-1729-C80C-7022C12955DB}"/>
              </a:ext>
            </a:extLst>
          </p:cNvPr>
          <p:cNvSpPr/>
          <p:nvPr/>
        </p:nvSpPr>
        <p:spPr>
          <a:xfrm>
            <a:off x="9429966" y="3195877"/>
            <a:ext cx="211476" cy="422952"/>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加號 15">
            <a:extLst>
              <a:ext uri="{FF2B5EF4-FFF2-40B4-BE49-F238E27FC236}">
                <a16:creationId xmlns:a16="http://schemas.microsoft.com/office/drawing/2014/main" id="{BE5C5927-FED8-FBB7-AD5A-C19940613308}"/>
              </a:ext>
            </a:extLst>
          </p:cNvPr>
          <p:cNvSpPr/>
          <p:nvPr/>
        </p:nvSpPr>
        <p:spPr>
          <a:xfrm>
            <a:off x="9307104" y="5459801"/>
            <a:ext cx="457200" cy="42124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L 圖案 16">
            <a:extLst>
              <a:ext uri="{FF2B5EF4-FFF2-40B4-BE49-F238E27FC236}">
                <a16:creationId xmlns:a16="http://schemas.microsoft.com/office/drawing/2014/main" id="{0A5D8BAD-46A4-2506-5BB5-FA6F4B21D01E}"/>
              </a:ext>
            </a:extLst>
          </p:cNvPr>
          <p:cNvSpPr/>
          <p:nvPr/>
        </p:nvSpPr>
        <p:spPr>
          <a:xfrm>
            <a:off x="10072613" y="5485140"/>
            <a:ext cx="338538" cy="338538"/>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波浪 17">
            <a:extLst>
              <a:ext uri="{FF2B5EF4-FFF2-40B4-BE49-F238E27FC236}">
                <a16:creationId xmlns:a16="http://schemas.microsoft.com/office/drawing/2014/main" id="{C9B2C8EC-19DB-D11B-E50E-5A3B21F05AD2}"/>
              </a:ext>
            </a:extLst>
          </p:cNvPr>
          <p:cNvSpPr/>
          <p:nvPr/>
        </p:nvSpPr>
        <p:spPr>
          <a:xfrm>
            <a:off x="9429966" y="4716278"/>
            <a:ext cx="286207" cy="286207"/>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星形: 五角 19">
            <a:extLst>
              <a:ext uri="{FF2B5EF4-FFF2-40B4-BE49-F238E27FC236}">
                <a16:creationId xmlns:a16="http://schemas.microsoft.com/office/drawing/2014/main" id="{F2BDBE83-5FF9-9131-5A8C-8A35B0D9C4EF}"/>
              </a:ext>
            </a:extLst>
          </p:cNvPr>
          <p:cNvSpPr/>
          <p:nvPr/>
        </p:nvSpPr>
        <p:spPr>
          <a:xfrm>
            <a:off x="10031261" y="4648762"/>
            <a:ext cx="421241" cy="42124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心形 20">
            <a:extLst>
              <a:ext uri="{FF2B5EF4-FFF2-40B4-BE49-F238E27FC236}">
                <a16:creationId xmlns:a16="http://schemas.microsoft.com/office/drawing/2014/main" id="{7A5ADBEE-3D67-8237-E992-B8F37356F589}"/>
              </a:ext>
            </a:extLst>
          </p:cNvPr>
          <p:cNvSpPr/>
          <p:nvPr/>
        </p:nvSpPr>
        <p:spPr>
          <a:xfrm>
            <a:off x="9429966" y="3926938"/>
            <a:ext cx="277403" cy="277403"/>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心形 21">
            <a:extLst>
              <a:ext uri="{FF2B5EF4-FFF2-40B4-BE49-F238E27FC236}">
                <a16:creationId xmlns:a16="http://schemas.microsoft.com/office/drawing/2014/main" id="{4E51F50E-B0C3-CE05-B1F5-DABFCB0B6483}"/>
              </a:ext>
            </a:extLst>
          </p:cNvPr>
          <p:cNvSpPr/>
          <p:nvPr/>
        </p:nvSpPr>
        <p:spPr>
          <a:xfrm>
            <a:off x="8620526" y="4789853"/>
            <a:ext cx="277403" cy="277403"/>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箭號: 向下 22">
            <a:extLst>
              <a:ext uri="{FF2B5EF4-FFF2-40B4-BE49-F238E27FC236}">
                <a16:creationId xmlns:a16="http://schemas.microsoft.com/office/drawing/2014/main" id="{5AE53A0B-F893-F458-34F6-0040593328E8}"/>
              </a:ext>
            </a:extLst>
          </p:cNvPr>
          <p:cNvSpPr/>
          <p:nvPr/>
        </p:nvSpPr>
        <p:spPr>
          <a:xfrm>
            <a:off x="8672857" y="5454567"/>
            <a:ext cx="210621" cy="425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下 23">
            <a:extLst>
              <a:ext uri="{FF2B5EF4-FFF2-40B4-BE49-F238E27FC236}">
                <a16:creationId xmlns:a16="http://schemas.microsoft.com/office/drawing/2014/main" id="{12A9A6D8-30D6-0337-545F-AD4CBDCFE474}"/>
              </a:ext>
            </a:extLst>
          </p:cNvPr>
          <p:cNvSpPr/>
          <p:nvPr/>
        </p:nvSpPr>
        <p:spPr>
          <a:xfrm>
            <a:off x="10067729" y="3830162"/>
            <a:ext cx="210621" cy="425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a:extLst>
              <a:ext uri="{FF2B5EF4-FFF2-40B4-BE49-F238E27FC236}">
                <a16:creationId xmlns:a16="http://schemas.microsoft.com/office/drawing/2014/main" id="{53C7A2E7-FAD3-44C8-7021-A985D29CCC3A}"/>
              </a:ext>
            </a:extLst>
          </p:cNvPr>
          <p:cNvCxnSpPr/>
          <p:nvPr/>
        </p:nvCxnSpPr>
        <p:spPr>
          <a:xfrm flipV="1">
            <a:off x="4880225" y="3429000"/>
            <a:ext cx="2934128" cy="87073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7" name="直線單箭頭接點 26">
            <a:extLst>
              <a:ext uri="{FF2B5EF4-FFF2-40B4-BE49-F238E27FC236}">
                <a16:creationId xmlns:a16="http://schemas.microsoft.com/office/drawing/2014/main" id="{8BE150E7-7638-E1E6-AB66-2152A3859211}"/>
              </a:ext>
            </a:extLst>
          </p:cNvPr>
          <p:cNvCxnSpPr>
            <a:cxnSpLocks/>
          </p:cNvCxnSpPr>
          <p:nvPr/>
        </p:nvCxnSpPr>
        <p:spPr>
          <a:xfrm flipV="1">
            <a:off x="4880225" y="3429000"/>
            <a:ext cx="3792632" cy="90118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0" name="直線單箭頭接點 29">
            <a:extLst>
              <a:ext uri="{FF2B5EF4-FFF2-40B4-BE49-F238E27FC236}">
                <a16:creationId xmlns:a16="http://schemas.microsoft.com/office/drawing/2014/main" id="{EBEEDB7F-1932-5701-0C5E-BFE4369FB21D}"/>
              </a:ext>
            </a:extLst>
          </p:cNvPr>
          <p:cNvCxnSpPr>
            <a:cxnSpLocks/>
            <a:endCxn id="9" idx="3"/>
          </p:cNvCxnSpPr>
          <p:nvPr/>
        </p:nvCxnSpPr>
        <p:spPr>
          <a:xfrm flipV="1">
            <a:off x="4880225" y="4189926"/>
            <a:ext cx="3043936" cy="8838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3" name="直線單箭頭接點 32">
            <a:extLst>
              <a:ext uri="{FF2B5EF4-FFF2-40B4-BE49-F238E27FC236}">
                <a16:creationId xmlns:a16="http://schemas.microsoft.com/office/drawing/2014/main" id="{B2A40C1F-1197-7452-5772-FFC3E27ED683}"/>
              </a:ext>
            </a:extLst>
          </p:cNvPr>
          <p:cNvCxnSpPr>
            <a:cxnSpLocks/>
            <a:endCxn id="11" idx="1"/>
          </p:cNvCxnSpPr>
          <p:nvPr/>
        </p:nvCxnSpPr>
        <p:spPr>
          <a:xfrm>
            <a:off x="4880225" y="4278307"/>
            <a:ext cx="3061699" cy="62845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5" name="直線單箭頭接點 34">
            <a:extLst>
              <a:ext uri="{FF2B5EF4-FFF2-40B4-BE49-F238E27FC236}">
                <a16:creationId xmlns:a16="http://schemas.microsoft.com/office/drawing/2014/main" id="{8794BDFE-355F-2F60-3C6A-B0BDA13C40B4}"/>
              </a:ext>
            </a:extLst>
          </p:cNvPr>
          <p:cNvCxnSpPr>
            <a:cxnSpLocks/>
            <a:endCxn id="12" idx="1"/>
          </p:cNvCxnSpPr>
          <p:nvPr/>
        </p:nvCxnSpPr>
        <p:spPr>
          <a:xfrm>
            <a:off x="4873132" y="4366688"/>
            <a:ext cx="3061699" cy="129021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9" name="直線單箭頭接點 38">
            <a:extLst>
              <a:ext uri="{FF2B5EF4-FFF2-40B4-BE49-F238E27FC236}">
                <a16:creationId xmlns:a16="http://schemas.microsoft.com/office/drawing/2014/main" id="{96CA5255-D329-EA39-3A75-C473F982EC01}"/>
              </a:ext>
            </a:extLst>
          </p:cNvPr>
          <p:cNvCxnSpPr>
            <a:cxnSpLocks/>
            <a:endCxn id="13" idx="2"/>
          </p:cNvCxnSpPr>
          <p:nvPr/>
        </p:nvCxnSpPr>
        <p:spPr>
          <a:xfrm flipV="1">
            <a:off x="4880225" y="4035072"/>
            <a:ext cx="3740301" cy="29511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4" name="文字方塊 43">
            <a:extLst>
              <a:ext uri="{FF2B5EF4-FFF2-40B4-BE49-F238E27FC236}">
                <a16:creationId xmlns:a16="http://schemas.microsoft.com/office/drawing/2014/main" id="{95BAA56D-6EF6-8828-4AF9-CA094CBA2F25}"/>
              </a:ext>
            </a:extLst>
          </p:cNvPr>
          <p:cNvSpPr txBox="1"/>
          <p:nvPr/>
        </p:nvSpPr>
        <p:spPr>
          <a:xfrm>
            <a:off x="2298802" y="4113937"/>
            <a:ext cx="2633012" cy="461665"/>
          </a:xfrm>
          <a:prstGeom prst="rect">
            <a:avLst/>
          </a:prstGeom>
          <a:solidFill>
            <a:schemeClr val="bg1"/>
          </a:solidFill>
          <a:ln>
            <a:solidFill>
              <a:schemeClr val="tx1"/>
            </a:solidFill>
          </a:ln>
        </p:spPr>
        <p:txBody>
          <a:bodyPr wrap="square" rtlCol="0">
            <a:spAutoFit/>
          </a:bodyPr>
          <a:lstStyle/>
          <a:p>
            <a:r>
              <a:rPr lang="zh-TW" altLang="en-US" sz="2400" b="1" dirty="0"/>
              <a:t>對比圖片任何地方</a:t>
            </a:r>
          </a:p>
        </p:txBody>
      </p:sp>
    </p:spTree>
    <p:extLst>
      <p:ext uri="{BB962C8B-B14F-4D97-AF65-F5344CB8AC3E}">
        <p14:creationId xmlns:p14="http://schemas.microsoft.com/office/powerpoint/2010/main" val="263294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13</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728918"/>
            <a:ext cx="10515600" cy="1573161"/>
          </a:xfrm>
        </p:spPr>
        <p:txBody>
          <a:bodyPr/>
          <a:lstStyle/>
          <a:p>
            <a:pPr>
              <a:lnSpc>
                <a:spcPct val="150000"/>
              </a:lnSpc>
            </a:pPr>
            <a:r>
              <a:rPr lang="zh-TW" altLang="en-US" dirty="0"/>
              <a:t>要計算特徵和圖片局部的相符程度，只要將兩者各個像素上的值相乘、再將總和除以像素的數量。</a:t>
            </a:r>
          </a:p>
        </p:txBody>
      </p:sp>
      <p:pic>
        <p:nvPicPr>
          <p:cNvPr id="2" name="圖片 1" descr="一張含有 文字, 計分板 的圖片&#10;&#10;自動產生的描述">
            <a:extLst>
              <a:ext uri="{FF2B5EF4-FFF2-40B4-BE49-F238E27FC236}">
                <a16:creationId xmlns:a16="http://schemas.microsoft.com/office/drawing/2014/main" id="{8418E420-C8A9-B497-BE02-E1A41F7C15EC}"/>
              </a:ext>
            </a:extLst>
          </p:cNvPr>
          <p:cNvPicPr>
            <a:picLocks noChangeAspect="1"/>
          </p:cNvPicPr>
          <p:nvPr/>
        </p:nvPicPr>
        <p:blipFill rotWithShape="1">
          <a:blip r:embed="rId3" cstate="print">
            <a:clrChange>
              <a:clrFrom>
                <a:srgbClr val="0072C6"/>
              </a:clrFrom>
              <a:clrTo>
                <a:srgbClr val="0072C6">
                  <a:alpha val="0"/>
                </a:srgbClr>
              </a:clrTo>
            </a:clrChange>
            <a:extLst>
              <a:ext uri="{28A0092B-C50C-407E-A947-70E740481C1C}">
                <a14:useLocalDpi xmlns:a14="http://schemas.microsoft.com/office/drawing/2010/main" val="0"/>
              </a:ext>
            </a:extLst>
          </a:blip>
          <a:srcRect r="8400"/>
          <a:stretch/>
        </p:blipFill>
        <p:spPr bwMode="auto">
          <a:xfrm>
            <a:off x="2386780" y="2102223"/>
            <a:ext cx="7418439" cy="42541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5516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14</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578070"/>
            <a:ext cx="10515600" cy="1408386"/>
          </a:xfrm>
        </p:spPr>
        <p:txBody>
          <a:bodyPr/>
          <a:lstStyle/>
          <a:p>
            <a:pPr>
              <a:lnSpc>
                <a:spcPct val="150000"/>
              </a:lnSpc>
            </a:pPr>
            <a:r>
              <a:rPr lang="zh-TW" altLang="en-US" dirty="0"/>
              <a:t>我們只要重複上述過程、歸納出圖片中各種可能的特徵，就能完成卷積。</a:t>
            </a:r>
          </a:p>
        </p:txBody>
      </p:sp>
      <p:pic>
        <p:nvPicPr>
          <p:cNvPr id="2" name="圖片 1">
            <a:extLst>
              <a:ext uri="{FF2B5EF4-FFF2-40B4-BE49-F238E27FC236}">
                <a16:creationId xmlns:a16="http://schemas.microsoft.com/office/drawing/2014/main" id="{C924FD33-87CD-29E9-DECF-B23D38BE4959}"/>
              </a:ext>
            </a:extLst>
          </p:cNvPr>
          <p:cNvPicPr>
            <a:picLocks noChangeAspect="1"/>
          </p:cNvPicPr>
          <p:nvPr/>
        </p:nvPicPr>
        <p:blipFill>
          <a:blip r:embed="rId3" cstate="print">
            <a:clrChange>
              <a:clrFrom>
                <a:srgbClr val="0072C6"/>
              </a:clrFrom>
              <a:clrTo>
                <a:srgbClr val="0072C6">
                  <a:alpha val="0"/>
                </a:srgbClr>
              </a:clrTo>
            </a:clrChange>
            <a:extLst>
              <a:ext uri="{28A0092B-C50C-407E-A947-70E740481C1C}">
                <a14:useLocalDpi xmlns:a14="http://schemas.microsoft.com/office/drawing/2010/main" val="0"/>
              </a:ext>
            </a:extLst>
          </a:blip>
          <a:srcRect/>
          <a:stretch>
            <a:fillRect/>
          </a:stretch>
        </p:blipFill>
        <p:spPr bwMode="auto">
          <a:xfrm>
            <a:off x="838200" y="1874929"/>
            <a:ext cx="10905203" cy="4449891"/>
          </a:xfrm>
          <a:prstGeom prst="rect">
            <a:avLst/>
          </a:prstGeom>
          <a:noFill/>
          <a:ln>
            <a:noFill/>
          </a:ln>
        </p:spPr>
      </p:pic>
    </p:spTree>
    <p:extLst>
      <p:ext uri="{BB962C8B-B14F-4D97-AF65-F5344CB8AC3E}">
        <p14:creationId xmlns:p14="http://schemas.microsoft.com/office/powerpoint/2010/main" val="14088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15</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559420"/>
            <a:ext cx="10515600" cy="1479587"/>
          </a:xfrm>
        </p:spPr>
        <p:txBody>
          <a:bodyPr/>
          <a:lstStyle/>
          <a:p>
            <a:pPr>
              <a:lnSpc>
                <a:spcPct val="150000"/>
              </a:lnSpc>
            </a:pPr>
            <a:r>
              <a:rPr lang="zh-TW" altLang="en-US" dirty="0"/>
              <a:t>下一步是將同樣的方法應用在不同特徵上，在圖片中各個部位的卷積。</a:t>
            </a:r>
          </a:p>
        </p:txBody>
      </p:sp>
      <p:grpSp>
        <p:nvGrpSpPr>
          <p:cNvPr id="15" name="群組 14">
            <a:extLst>
              <a:ext uri="{FF2B5EF4-FFF2-40B4-BE49-F238E27FC236}">
                <a16:creationId xmlns:a16="http://schemas.microsoft.com/office/drawing/2014/main" id="{67756497-D430-0C4E-3310-ECED228F190E}"/>
              </a:ext>
            </a:extLst>
          </p:cNvPr>
          <p:cNvGrpSpPr/>
          <p:nvPr/>
        </p:nvGrpSpPr>
        <p:grpSpPr>
          <a:xfrm>
            <a:off x="2512990" y="1299213"/>
            <a:ext cx="7377245" cy="5204533"/>
            <a:chOff x="1966452" y="136525"/>
            <a:chExt cx="8927690" cy="6298348"/>
          </a:xfrm>
        </p:grpSpPr>
        <p:pic>
          <p:nvPicPr>
            <p:cNvPr id="7" name="圖片 6">
              <a:extLst>
                <a:ext uri="{FF2B5EF4-FFF2-40B4-BE49-F238E27FC236}">
                  <a16:creationId xmlns:a16="http://schemas.microsoft.com/office/drawing/2014/main" id="{AD76097A-3FDE-B6CF-EB5C-66DF45BB8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452" y="136525"/>
              <a:ext cx="8829368" cy="6298348"/>
            </a:xfrm>
            <a:prstGeom prst="rect">
              <a:avLst/>
            </a:prstGeom>
          </p:spPr>
        </p:pic>
        <p:grpSp>
          <p:nvGrpSpPr>
            <p:cNvPr id="8" name="群組 7">
              <a:extLst>
                <a:ext uri="{FF2B5EF4-FFF2-40B4-BE49-F238E27FC236}">
                  <a16:creationId xmlns:a16="http://schemas.microsoft.com/office/drawing/2014/main" id="{379BE2EC-9E84-3FCF-CFF2-1B523E8FAD56}"/>
                </a:ext>
              </a:extLst>
            </p:cNvPr>
            <p:cNvGrpSpPr/>
            <p:nvPr/>
          </p:nvGrpSpPr>
          <p:grpSpPr>
            <a:xfrm>
              <a:off x="5338917" y="136525"/>
              <a:ext cx="5555225" cy="2146351"/>
              <a:chOff x="5338917" y="136525"/>
              <a:chExt cx="5555225" cy="2146351"/>
            </a:xfrm>
          </p:grpSpPr>
          <p:sp>
            <p:nvSpPr>
              <p:cNvPr id="9" name="矩形 8">
                <a:extLst>
                  <a:ext uri="{FF2B5EF4-FFF2-40B4-BE49-F238E27FC236}">
                    <a16:creationId xmlns:a16="http://schemas.microsoft.com/office/drawing/2014/main" id="{9A65BD1F-EFD8-6C78-DE7C-19351CE2E766}"/>
                  </a:ext>
                </a:extLst>
              </p:cNvPr>
              <p:cNvSpPr/>
              <p:nvPr/>
            </p:nvSpPr>
            <p:spPr>
              <a:xfrm>
                <a:off x="7049730" y="355753"/>
                <a:ext cx="462116" cy="1927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79480FBF-4997-1111-2CFC-64388E382B07}"/>
                  </a:ext>
                </a:extLst>
              </p:cNvPr>
              <p:cNvSpPr/>
              <p:nvPr/>
            </p:nvSpPr>
            <p:spPr>
              <a:xfrm>
                <a:off x="5338917" y="355753"/>
                <a:ext cx="462116" cy="1927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A6751DC-CDF8-1E37-85CA-22C2790FF846}"/>
                  </a:ext>
                </a:extLst>
              </p:cNvPr>
              <p:cNvSpPr/>
              <p:nvPr/>
            </p:nvSpPr>
            <p:spPr>
              <a:xfrm>
                <a:off x="5633884" y="1928916"/>
                <a:ext cx="1415846" cy="273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F6D51B0-21FD-66EC-3F3C-663BE647F9A2}"/>
                  </a:ext>
                </a:extLst>
              </p:cNvPr>
              <p:cNvSpPr/>
              <p:nvPr/>
            </p:nvSpPr>
            <p:spPr>
              <a:xfrm>
                <a:off x="5776454" y="423127"/>
                <a:ext cx="1415846" cy="273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BBE2DF58-372D-3664-BF5E-E195F7209D78}"/>
                  </a:ext>
                </a:extLst>
              </p:cNvPr>
              <p:cNvSpPr/>
              <p:nvPr/>
            </p:nvSpPr>
            <p:spPr>
              <a:xfrm>
                <a:off x="8610600" y="136525"/>
                <a:ext cx="1791929" cy="273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CAD9CDE-7FAE-130C-E33B-98BE46CE6459}"/>
                  </a:ext>
                </a:extLst>
              </p:cNvPr>
              <p:cNvSpPr/>
              <p:nvPr/>
            </p:nvSpPr>
            <p:spPr>
              <a:xfrm>
                <a:off x="10432026" y="355753"/>
                <a:ext cx="462116" cy="1927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Tree>
    <p:extLst>
      <p:ext uri="{BB962C8B-B14F-4D97-AF65-F5344CB8AC3E}">
        <p14:creationId xmlns:p14="http://schemas.microsoft.com/office/powerpoint/2010/main" val="1757789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rPr>
              <a:t>傅立葉轉換</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97924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zh-TW" altLang="en-US" dirty="0"/>
              <a:t>一維傅立葉轉換</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17</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1572049"/>
            <a:ext cx="10515600" cy="3859742"/>
          </a:xfrm>
        </p:spPr>
        <p:txBody>
          <a:bodyPr/>
          <a:lstStyle/>
          <a:p>
            <a:pPr>
              <a:lnSpc>
                <a:spcPct val="150000"/>
              </a:lnSpc>
            </a:pPr>
            <a:r>
              <a:rPr lang="zh-TW" altLang="en-US" dirty="0"/>
              <a:t>傅立葉轉換可將一個時域訊號，轉換到頻域上去。不管這個訊號是以時域的方式表現，還是以頻域的方式表現出來，指的都是同一個訊號 ，只是藉由傅立葉轉換來改變我們對他的觀點，並且它也是可逆的。定義如下：</a:t>
            </a: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B96BB56A-FF0E-BB51-BF0E-583DB142D04A}"/>
                  </a:ext>
                </a:extLst>
              </p:cNvPr>
              <p:cNvSpPr txBox="1"/>
              <p:nvPr/>
            </p:nvSpPr>
            <p:spPr>
              <a:xfrm>
                <a:off x="3002588" y="4236527"/>
                <a:ext cx="6186823" cy="11952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3600" i="1" smtClean="0">
                              <a:latin typeface="Cambria Math" panose="02040503050406030204" pitchFamily="18" charset="0"/>
                            </a:rPr>
                          </m:ctrlPr>
                        </m:accPr>
                        <m:e>
                          <m:r>
                            <a:rPr lang="en-US" altLang="zh-TW" sz="3600" b="0" i="1" smtClean="0">
                              <a:latin typeface="Cambria Math" panose="02040503050406030204" pitchFamily="18" charset="0"/>
                            </a:rPr>
                            <m:t>𝑓</m:t>
                          </m:r>
                        </m:e>
                      </m:acc>
                      <m:d>
                        <m:dPr>
                          <m:ctrlPr>
                            <a:rPr lang="en-US" altLang="zh-TW" sz="3600" i="1" smtClean="0">
                              <a:latin typeface="Cambria Math" panose="02040503050406030204" pitchFamily="18" charset="0"/>
                            </a:rPr>
                          </m:ctrlPr>
                        </m:dPr>
                        <m:e>
                          <m:r>
                            <m:rPr>
                              <m:sty m:val="p"/>
                            </m:rPr>
                            <a:rPr lang="el-GR" altLang="zh-TW" sz="3600" i="1" smtClean="0">
                              <a:latin typeface="Cambria Math" panose="02040503050406030204" pitchFamily="18" charset="0"/>
                            </a:rPr>
                            <m:t>ξ</m:t>
                          </m:r>
                        </m:e>
                      </m:d>
                      <m:r>
                        <a:rPr lang="en-US" altLang="zh-TW" sz="3600" b="0" i="1" smtClean="0">
                          <a:latin typeface="Cambria Math" panose="02040503050406030204" pitchFamily="18" charset="0"/>
                        </a:rPr>
                        <m:t>=</m:t>
                      </m:r>
                      <m:nary>
                        <m:naryPr>
                          <m:ctrlPr>
                            <a:rPr lang="en-US" altLang="zh-TW" sz="3600" b="0" i="1" smtClean="0">
                              <a:latin typeface="Cambria Math" panose="02040503050406030204" pitchFamily="18" charset="0"/>
                            </a:rPr>
                          </m:ctrlPr>
                        </m:naryPr>
                        <m:sub>
                          <m:r>
                            <m:rPr>
                              <m:brk m:alnAt="23"/>
                            </m:rPr>
                            <a:rPr lang="en-US" altLang="zh-TW" sz="3600" b="0" i="1" smtClean="0">
                              <a:latin typeface="Cambria Math" panose="02040503050406030204" pitchFamily="18" charset="0"/>
                            </a:rPr>
                            <m:t>−</m:t>
                          </m:r>
                          <m:r>
                            <a:rPr lang="en-US" altLang="zh-TW" sz="3600" b="0" i="1" smtClean="0">
                              <a:latin typeface="Cambria Math" panose="02040503050406030204" pitchFamily="18" charset="0"/>
                              <a:ea typeface="Cambria Math" panose="02040503050406030204" pitchFamily="18" charset="0"/>
                            </a:rPr>
                            <m:t>∞</m:t>
                          </m:r>
                        </m:sub>
                        <m:sup>
                          <m:r>
                            <a:rPr lang="en-US" altLang="zh-TW" sz="3600" i="1">
                              <a:latin typeface="Cambria Math" panose="02040503050406030204" pitchFamily="18" charset="0"/>
                              <a:ea typeface="Cambria Math" panose="02040503050406030204" pitchFamily="18" charset="0"/>
                            </a:rPr>
                            <m:t>∞</m:t>
                          </m:r>
                        </m:sup>
                        <m:e>
                          <m:r>
                            <a:rPr lang="en-US" altLang="zh-TW" sz="3600" b="0" i="1" smtClean="0">
                              <a:latin typeface="Cambria Math" panose="02040503050406030204" pitchFamily="18" charset="0"/>
                            </a:rPr>
                            <m:t>𝑓</m:t>
                          </m:r>
                          <m:d>
                            <m:dPr>
                              <m:ctrlPr>
                                <a:rPr lang="en-US" altLang="zh-TW" sz="3600" b="0" i="1" smtClean="0">
                                  <a:latin typeface="Cambria Math" panose="02040503050406030204" pitchFamily="18" charset="0"/>
                                </a:rPr>
                              </m:ctrlPr>
                            </m:dPr>
                            <m:e>
                              <m:r>
                                <a:rPr lang="en-US" altLang="zh-TW" sz="3600" b="0" i="1" smtClean="0">
                                  <a:latin typeface="Cambria Math" panose="02040503050406030204" pitchFamily="18" charset="0"/>
                                </a:rPr>
                                <m:t>𝑥</m:t>
                              </m:r>
                            </m:e>
                          </m:d>
                          <m:sSup>
                            <m:sSupPr>
                              <m:ctrlPr>
                                <a:rPr lang="en-US" altLang="zh-TW" sz="3600" b="0" i="1" smtClean="0">
                                  <a:latin typeface="Cambria Math" panose="02040503050406030204" pitchFamily="18" charset="0"/>
                                </a:rPr>
                              </m:ctrlPr>
                            </m:sSupPr>
                            <m:e>
                              <m:r>
                                <a:rPr lang="en-US" altLang="zh-TW" sz="3600" b="0" i="1" smtClean="0">
                                  <a:latin typeface="Cambria Math" panose="02040503050406030204" pitchFamily="18" charset="0"/>
                                </a:rPr>
                                <m:t>𝑒</m:t>
                              </m:r>
                            </m:e>
                            <m:sup>
                              <m:r>
                                <a:rPr lang="en-US" altLang="zh-TW" sz="3600" b="0" i="1" smtClean="0">
                                  <a:latin typeface="Cambria Math" panose="02040503050406030204" pitchFamily="18" charset="0"/>
                                </a:rPr>
                                <m:t>−2</m:t>
                              </m:r>
                              <m:r>
                                <a:rPr lang="zh-TW" altLang="en-US" sz="3600" b="0" i="1" smtClean="0">
                                  <a:latin typeface="Cambria Math" panose="02040503050406030204" pitchFamily="18" charset="0"/>
                                </a:rPr>
                                <m:t>𝜋</m:t>
                              </m:r>
                              <m:r>
                                <a:rPr lang="en-US" altLang="zh-TW" sz="3600" b="0" i="1" smtClean="0">
                                  <a:latin typeface="Cambria Math" panose="02040503050406030204" pitchFamily="18" charset="0"/>
                                </a:rPr>
                                <m:t>𝑖𝑥</m:t>
                              </m:r>
                              <m:r>
                                <m:rPr>
                                  <m:sty m:val="p"/>
                                </m:rPr>
                                <a:rPr lang="el-GR" altLang="zh-TW" sz="3600" b="0" i="1" smtClean="0">
                                  <a:latin typeface="Cambria Math" panose="02040503050406030204" pitchFamily="18" charset="0"/>
                                </a:rPr>
                                <m:t>ξ</m:t>
                              </m:r>
                            </m:sup>
                          </m:sSup>
                          <m:r>
                            <a:rPr lang="en-US" altLang="zh-TW" sz="3600" b="0" i="1" smtClean="0">
                              <a:latin typeface="Cambria Math" panose="02040503050406030204" pitchFamily="18" charset="0"/>
                            </a:rPr>
                            <m:t>ⅆ</m:t>
                          </m:r>
                          <m:r>
                            <a:rPr lang="en-US" altLang="zh-TW" sz="3600" b="0" i="1" smtClean="0">
                              <a:latin typeface="Cambria Math" panose="02040503050406030204" pitchFamily="18" charset="0"/>
                            </a:rPr>
                            <m:t>𝑥</m:t>
                          </m:r>
                        </m:e>
                      </m:nary>
                    </m:oMath>
                  </m:oMathPara>
                </a14:m>
                <a:endParaRPr lang="zh-TW" altLang="en-US" sz="3600" dirty="0"/>
              </a:p>
            </p:txBody>
          </p:sp>
        </mc:Choice>
        <mc:Fallback xmlns="">
          <p:sp>
            <p:nvSpPr>
              <p:cNvPr id="9" name="文字方塊 8">
                <a:extLst>
                  <a:ext uri="{FF2B5EF4-FFF2-40B4-BE49-F238E27FC236}">
                    <a16:creationId xmlns:a16="http://schemas.microsoft.com/office/drawing/2014/main" id="{B96BB56A-FF0E-BB51-BF0E-583DB142D04A}"/>
                  </a:ext>
                </a:extLst>
              </p:cNvPr>
              <p:cNvSpPr txBox="1">
                <a:spLocks noRot="1" noChangeAspect="1" noMove="1" noResize="1" noEditPoints="1" noAdjustHandles="1" noChangeArrowheads="1" noChangeShapeType="1" noTextEdit="1"/>
              </p:cNvSpPr>
              <p:nvPr/>
            </p:nvSpPr>
            <p:spPr>
              <a:xfrm>
                <a:off x="3002588" y="4236527"/>
                <a:ext cx="6186823" cy="1195264"/>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74980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4E07CB1-D57A-9C52-E6A3-F21D8CBC3519}"/>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57E11837-2306-B5E6-620A-D9592C2F590A}"/>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195EDD04-DC08-AD83-294E-EAA00875D0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18</a:t>
            </a:fld>
            <a:endParaRPr lang="zh-TW" altLang="en-US" noProof="0">
              <a:solidFill>
                <a:prstClr val="black">
                  <a:tint val="75000"/>
                </a:prstClr>
              </a:solidFill>
              <a:latin typeface="Microsoft JhengHei UI" panose="020B0604030504040204" pitchFamily="34" charset="-120"/>
            </a:endParaRPr>
          </a:p>
        </p:txBody>
      </p:sp>
      <p:pic>
        <p:nvPicPr>
          <p:cNvPr id="5" name="圖片 4">
            <a:extLst>
              <a:ext uri="{FF2B5EF4-FFF2-40B4-BE49-F238E27FC236}">
                <a16:creationId xmlns:a16="http://schemas.microsoft.com/office/drawing/2014/main" id="{750017A7-7FE9-1E25-6BAF-16D1DE10A9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367" y="1155618"/>
            <a:ext cx="10387265" cy="4287520"/>
          </a:xfrm>
          <a:prstGeom prst="rect">
            <a:avLst/>
          </a:prstGeom>
          <a:noFill/>
          <a:ln>
            <a:noFill/>
          </a:ln>
        </p:spPr>
      </p:pic>
    </p:spTree>
    <p:extLst>
      <p:ext uri="{BB962C8B-B14F-4D97-AF65-F5344CB8AC3E}">
        <p14:creationId xmlns:p14="http://schemas.microsoft.com/office/powerpoint/2010/main" val="2389082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zh-TW" altLang="en-US" dirty="0"/>
              <a:t>二維傅立葉轉換</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19</a:t>
            </a:fld>
            <a:endParaRPr lang="zh-TW" altLang="en-US" noProof="0">
              <a:solidFill>
                <a:prstClr val="black">
                  <a:tint val="75000"/>
                </a:prstClr>
              </a:solidFill>
              <a:latin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1734120"/>
                <a:ext cx="10515600" cy="3859742"/>
              </a:xfrm>
            </p:spPr>
            <p:txBody>
              <a:bodyPr/>
              <a:lstStyle/>
              <a:p>
                <a:pPr>
                  <a:lnSpc>
                    <a:spcPct val="150000"/>
                  </a:lnSpc>
                </a:pPr>
                <a:r>
                  <a:rPr lang="zh-TW" altLang="en-US" dirty="0"/>
                  <a:t>相較於一維傅立葉轉換，雖然沒有時間的概念在裡面，取而代之的是二維空間域的觀念。對於平面上的連續非週期信號 </a:t>
                </a:r>
                <a14:m>
                  <m:oMath xmlns:m="http://schemas.openxmlformats.org/officeDocument/2006/math">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2</m:t>
                            </m:r>
                          </m:sub>
                        </m:sSub>
                      </m:e>
                    </m:d>
                  </m:oMath>
                </a14:m>
                <a:r>
                  <a:rPr lang="zh-TW" altLang="en-US" dirty="0"/>
                  <a:t> 二維連續傅立葉變換定義為：</a:t>
                </a:r>
              </a:p>
            </p:txBody>
          </p:sp>
        </mc:Choice>
        <mc:Fallback xmlns="">
          <p:sp>
            <p:nvSpPr>
              <p:cNvPr id="6" name="內容版面配置區 5">
                <a:extLst>
                  <a:ext uri="{FF2B5EF4-FFF2-40B4-BE49-F238E27FC236}">
                    <a16:creationId xmlns:a16="http://schemas.microsoft.com/office/drawing/2014/main" id="{A9988A7B-69C2-77EA-E6CB-BDFD876059F9}"/>
                  </a:ext>
                </a:extLst>
              </p:cNvPr>
              <p:cNvSpPr>
                <a:spLocks noGrp="1" noRot="1" noChangeAspect="1" noMove="1" noResize="1" noEditPoints="1" noAdjustHandles="1" noChangeArrowheads="1" noChangeShapeType="1" noTextEdit="1"/>
              </p:cNvSpPr>
              <p:nvPr>
                <p:ph idx="1"/>
              </p:nvPr>
            </p:nvSpPr>
            <p:spPr>
              <a:xfrm>
                <a:off x="838200" y="1734120"/>
                <a:ext cx="10515600" cy="3859742"/>
              </a:xfrm>
              <a:blipFill>
                <a:blip r:embed="rId3"/>
                <a:stretch>
                  <a:fillRect l="-1043"/>
                </a:stretch>
              </a:blipFill>
            </p:spPr>
            <p:txBody>
              <a:bodyPr/>
              <a:lstStyle/>
              <a:p>
                <a:r>
                  <a:rPr lang="zh-TW" altLang="en-US">
                    <a:noFill/>
                  </a:rPr>
                  <a:t> </a:t>
                </a:r>
              </a:p>
            </p:txBody>
          </p:sp>
        </mc:Fallback>
      </mc:AlternateContent>
      <p:pic>
        <p:nvPicPr>
          <p:cNvPr id="7" name="圖片 6" descr="一張含有 文字 的圖片&#10;&#10;自動產生的描述">
            <a:extLst>
              <a:ext uri="{FF2B5EF4-FFF2-40B4-BE49-F238E27FC236}">
                <a16:creationId xmlns:a16="http://schemas.microsoft.com/office/drawing/2014/main" id="{2C09DD4E-7010-9398-0B69-CAB9FA9887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4038" y="4276694"/>
            <a:ext cx="9590602" cy="1409414"/>
          </a:xfrm>
          <a:prstGeom prst="rect">
            <a:avLst/>
          </a:prstGeom>
          <a:noFill/>
          <a:ln>
            <a:noFill/>
          </a:ln>
        </p:spPr>
      </p:pic>
    </p:spTree>
    <p:extLst>
      <p:ext uri="{BB962C8B-B14F-4D97-AF65-F5344CB8AC3E}">
        <p14:creationId xmlns:p14="http://schemas.microsoft.com/office/powerpoint/2010/main" val="2526331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zh-TW" altLang="en-US" dirty="0">
                <a:latin typeface="Microsoft JhengHei UI" panose="020B0604030504040204" pitchFamily="34" charset="-120"/>
                <a:ea typeface="Microsoft JhengHei UI" panose="020B0604030504040204" pitchFamily="34" charset="-120"/>
              </a:rPr>
              <a:t>團隊</a:t>
            </a:r>
            <a:r>
              <a:rPr lang="zh-TW" altLang="en-US" dirty="0"/>
              <a:t>及</a:t>
            </a:r>
            <a:r>
              <a:rPr lang="zh-TW" altLang="en-US" dirty="0">
                <a:latin typeface="Microsoft JhengHei UI" panose="020B0604030504040204" pitchFamily="34" charset="-120"/>
                <a:ea typeface="Microsoft JhengHei UI" panose="020B0604030504040204" pitchFamily="34" charset="-120"/>
              </a:rPr>
              <a:t>分工</a:t>
            </a:r>
          </a:p>
        </p:txBody>
      </p:sp>
      <p:sp>
        <p:nvSpPr>
          <p:cNvPr id="12" name="橢圓 11">
            <a:extLst>
              <a:ext uri="{FF2B5EF4-FFF2-40B4-BE49-F238E27FC236}">
                <a16:creationId xmlns:a16="http://schemas.microsoft.com/office/drawing/2014/main" id="{3A31E789-7911-E823-43EA-EA677B015267}"/>
              </a:ext>
            </a:extLst>
          </p:cNvPr>
          <p:cNvSpPr/>
          <p:nvPr/>
        </p:nvSpPr>
        <p:spPr>
          <a:xfrm>
            <a:off x="1202077" y="1954038"/>
            <a:ext cx="1822435" cy="1822435"/>
          </a:xfrm>
          <a:prstGeom prst="ellipse">
            <a:avLst/>
          </a:prstGeom>
          <a:blipFill>
            <a:blip r:embed="rId3"/>
            <a:stretch>
              <a:fillRect/>
            </a:stretch>
          </a:blipFill>
          <a:ln>
            <a:solidFill>
              <a:schemeClr val="accent2">
                <a:lumMod val="75000"/>
              </a:schemeClr>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手繪多邊形: 圖案 12">
            <a:extLst>
              <a:ext uri="{FF2B5EF4-FFF2-40B4-BE49-F238E27FC236}">
                <a16:creationId xmlns:a16="http://schemas.microsoft.com/office/drawing/2014/main" id="{BF6BF097-01BB-8BDE-5B95-A21DE1504691}"/>
              </a:ext>
            </a:extLst>
          </p:cNvPr>
          <p:cNvSpPr/>
          <p:nvPr/>
        </p:nvSpPr>
        <p:spPr>
          <a:xfrm>
            <a:off x="982585" y="4094355"/>
            <a:ext cx="2261419" cy="459802"/>
          </a:xfrm>
          <a:custGeom>
            <a:avLst/>
            <a:gdLst>
              <a:gd name="connsiteX0" fmla="*/ 0 w 2261419"/>
              <a:gd name="connsiteY0" fmla="*/ 0 h 459802"/>
              <a:gd name="connsiteX1" fmla="*/ 2261419 w 2261419"/>
              <a:gd name="connsiteY1" fmla="*/ 0 h 459802"/>
              <a:gd name="connsiteX2" fmla="*/ 2261419 w 2261419"/>
              <a:gd name="connsiteY2" fmla="*/ 459802 h 459802"/>
              <a:gd name="connsiteX3" fmla="*/ 0 w 2261419"/>
              <a:gd name="connsiteY3" fmla="*/ 459802 h 459802"/>
              <a:gd name="connsiteX4" fmla="*/ 0 w 2261419"/>
              <a:gd name="connsiteY4" fmla="*/ 0 h 459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419" h="459802">
                <a:moveTo>
                  <a:pt x="0" y="0"/>
                </a:moveTo>
                <a:lnTo>
                  <a:pt x="2261419" y="0"/>
                </a:lnTo>
                <a:lnTo>
                  <a:pt x="2261419" y="459802"/>
                </a:lnTo>
                <a:lnTo>
                  <a:pt x="0" y="4598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zh-TW" altLang="en-US" sz="2800" b="0" kern="1200" noProof="0" dirty="0">
                <a:solidFill>
                  <a:sysClr val="windowText" lastClr="000000"/>
                </a:solidFill>
                <a:latin typeface="Microsoft JhengHei UI" panose="020B0604030504040204" pitchFamily="34" charset="-120"/>
                <a:ea typeface="Microsoft JhengHei UI" panose="020B0604030504040204" pitchFamily="34" charset="-120"/>
              </a:rPr>
              <a:t>陳範耘</a:t>
            </a:r>
            <a:br>
              <a:rPr lang="zh-TW" altLang="en-US" sz="1600" kern="1200" noProof="0" dirty="0">
                <a:solidFill>
                  <a:sysClr val="windowText" lastClr="000000"/>
                </a:solidFill>
                <a:latin typeface="Microsoft JhengHei UI" panose="020B0604030504040204" pitchFamily="34" charset="-120"/>
                <a:ea typeface="Microsoft JhengHei UI" panose="020B0604030504040204" pitchFamily="34" charset="-120"/>
              </a:rPr>
            </a:b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defTabSz="1244600">
              <a:spcBef>
                <a:spcPct val="0"/>
              </a:spcBef>
              <a:spcAft>
                <a:spcPct val="35000"/>
              </a:spcAft>
              <a:defRPr b="1" spc="20">
                <a:latin typeface="+mj-lt"/>
              </a:defRPr>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模型訓練</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algn="ctr" defTabSz="1244600">
              <a:spcBef>
                <a:spcPct val="0"/>
              </a:spcBef>
              <a:spcAft>
                <a:spcPct val="35000"/>
              </a:spcAft>
              <a:defRPr b="1" spc="20">
                <a:latin typeface="+mj-lt"/>
              </a:defRPr>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結果分析</a:t>
            </a:r>
            <a:endParaRPr lang="en-US" altLang="zh-TW" sz="180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defRPr b="1" spc="20">
                <a:latin typeface="+mj-lt"/>
              </a:defRPr>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報告撰寫</a:t>
            </a:r>
          </a:p>
        </p:txBody>
      </p:sp>
      <p:sp>
        <p:nvSpPr>
          <p:cNvPr id="14" name="矩形 13">
            <a:extLst>
              <a:ext uri="{FF2B5EF4-FFF2-40B4-BE49-F238E27FC236}">
                <a16:creationId xmlns:a16="http://schemas.microsoft.com/office/drawing/2014/main" id="{87D9C413-73DA-887E-BB6B-D480B70D87BF}"/>
              </a:ext>
            </a:extLst>
          </p:cNvPr>
          <p:cNvSpPr/>
          <p:nvPr/>
        </p:nvSpPr>
        <p:spPr>
          <a:xfrm>
            <a:off x="982585" y="4533563"/>
            <a:ext cx="2261419" cy="5696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橢圓 14">
            <a:extLst>
              <a:ext uri="{FF2B5EF4-FFF2-40B4-BE49-F238E27FC236}">
                <a16:creationId xmlns:a16="http://schemas.microsoft.com/office/drawing/2014/main" id="{2173271C-AE60-1941-8DD5-C1A8FDC7A669}"/>
              </a:ext>
            </a:extLst>
          </p:cNvPr>
          <p:cNvSpPr/>
          <p:nvPr/>
        </p:nvSpPr>
        <p:spPr>
          <a:xfrm>
            <a:off x="3859245" y="1954038"/>
            <a:ext cx="1822435" cy="1822435"/>
          </a:xfrm>
          <a:prstGeom prst="ellipse">
            <a:avLst/>
          </a:prstGeom>
          <a:blipFill>
            <a:blip r:embed="rId4"/>
            <a:srcRect/>
            <a:stretch>
              <a:fillRect t="-1000" b="-1000"/>
            </a:stretch>
          </a:blipFill>
          <a:ln>
            <a:solidFill>
              <a:schemeClr val="accent2">
                <a:lumMod val="75000"/>
              </a:schemeClr>
            </a:solidFill>
          </a:ln>
        </p:spPr>
        <p:style>
          <a:lnRef idx="2">
            <a:scrgbClr r="0" g="0" b="0"/>
          </a:lnRef>
          <a:fillRef idx="1">
            <a:scrgbClr r="0" g="0" b="0"/>
          </a:fillRef>
          <a:effectRef idx="0">
            <a:schemeClr val="accent2">
              <a:hueOff val="1267802"/>
              <a:satOff val="-25504"/>
              <a:lumOff val="-9150"/>
              <a:alphaOff val="0"/>
            </a:schemeClr>
          </a:effectRef>
          <a:fontRef idx="minor">
            <a:schemeClr val="lt1"/>
          </a:fontRef>
        </p:style>
        <p:txBody>
          <a:bodyPr/>
          <a:lstStyle/>
          <a:p>
            <a:endParaRPr lang="zh-TW" altLang="en-US" dirty="0"/>
          </a:p>
        </p:txBody>
      </p:sp>
      <p:sp>
        <p:nvSpPr>
          <p:cNvPr id="16" name="手繪多邊形: 圖案 15">
            <a:extLst>
              <a:ext uri="{FF2B5EF4-FFF2-40B4-BE49-F238E27FC236}">
                <a16:creationId xmlns:a16="http://schemas.microsoft.com/office/drawing/2014/main" id="{7245ACE2-A6E2-194D-8082-AA5B0DE30858}"/>
              </a:ext>
            </a:extLst>
          </p:cNvPr>
          <p:cNvSpPr/>
          <p:nvPr/>
        </p:nvSpPr>
        <p:spPr>
          <a:xfrm>
            <a:off x="3639753" y="4094355"/>
            <a:ext cx="2261419" cy="459802"/>
          </a:xfrm>
          <a:custGeom>
            <a:avLst/>
            <a:gdLst>
              <a:gd name="connsiteX0" fmla="*/ 0 w 2261419"/>
              <a:gd name="connsiteY0" fmla="*/ 0 h 459802"/>
              <a:gd name="connsiteX1" fmla="*/ 2261419 w 2261419"/>
              <a:gd name="connsiteY1" fmla="*/ 0 h 459802"/>
              <a:gd name="connsiteX2" fmla="*/ 2261419 w 2261419"/>
              <a:gd name="connsiteY2" fmla="*/ 459802 h 459802"/>
              <a:gd name="connsiteX3" fmla="*/ 0 w 2261419"/>
              <a:gd name="connsiteY3" fmla="*/ 459802 h 459802"/>
              <a:gd name="connsiteX4" fmla="*/ 0 w 2261419"/>
              <a:gd name="connsiteY4" fmla="*/ 0 h 459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419" h="459802">
                <a:moveTo>
                  <a:pt x="0" y="0"/>
                </a:moveTo>
                <a:lnTo>
                  <a:pt x="2261419" y="0"/>
                </a:lnTo>
                <a:lnTo>
                  <a:pt x="2261419" y="459802"/>
                </a:lnTo>
                <a:lnTo>
                  <a:pt x="0" y="4598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zh-TW" altLang="en-US" sz="2800" b="0" kern="1200" noProof="0" dirty="0">
                <a:solidFill>
                  <a:schemeClr val="tx1"/>
                </a:solidFill>
                <a:latin typeface="Microsoft JhengHei UI" panose="020B0604030504040204" pitchFamily="34" charset="-120"/>
                <a:ea typeface="Microsoft JhengHei UI" panose="020B0604030504040204" pitchFamily="34" charset="-120"/>
              </a:rPr>
              <a:t>潘陣恩</a:t>
            </a:r>
            <a:br>
              <a:rPr lang="zh-TW" altLang="en-US" sz="1600" kern="1200" noProof="0" dirty="0">
                <a:solidFill>
                  <a:schemeClr val="tx1"/>
                </a:solidFill>
                <a:latin typeface="Microsoft JhengHei UI" panose="020B0604030504040204" pitchFamily="34" charset="-120"/>
                <a:ea typeface="Microsoft JhengHei UI" panose="020B0604030504040204" pitchFamily="34" charset="-120"/>
              </a:rPr>
            </a:b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模型訓練</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結果分析</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報告撰寫</a:t>
            </a:r>
            <a:endParaRPr lang="zh-TW" altLang="en-US" sz="1800" b="0" kern="1200" noProof="0" dirty="0">
              <a:solidFill>
                <a:schemeClr val="tx1"/>
              </a:solidFill>
              <a:latin typeface="Microsoft JhengHei UI" panose="020B0604030504040204" pitchFamily="34" charset="-120"/>
              <a:ea typeface="Microsoft JhengHei UI" panose="020B0604030504040204" pitchFamily="34" charset="-120"/>
            </a:endParaRPr>
          </a:p>
        </p:txBody>
      </p:sp>
      <p:sp>
        <p:nvSpPr>
          <p:cNvPr id="17" name="矩形 16">
            <a:extLst>
              <a:ext uri="{FF2B5EF4-FFF2-40B4-BE49-F238E27FC236}">
                <a16:creationId xmlns:a16="http://schemas.microsoft.com/office/drawing/2014/main" id="{39CD6C85-1573-7982-2D9D-D107794C2218}"/>
              </a:ext>
            </a:extLst>
          </p:cNvPr>
          <p:cNvSpPr/>
          <p:nvPr/>
        </p:nvSpPr>
        <p:spPr>
          <a:xfrm>
            <a:off x="3639753" y="4533563"/>
            <a:ext cx="2261419" cy="5696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橢圓 17">
            <a:extLst>
              <a:ext uri="{FF2B5EF4-FFF2-40B4-BE49-F238E27FC236}">
                <a16:creationId xmlns:a16="http://schemas.microsoft.com/office/drawing/2014/main" id="{33225888-9DB2-70C4-48D4-E6F72C623F08}"/>
              </a:ext>
            </a:extLst>
          </p:cNvPr>
          <p:cNvSpPr/>
          <p:nvPr/>
        </p:nvSpPr>
        <p:spPr>
          <a:xfrm>
            <a:off x="6516414" y="1954038"/>
            <a:ext cx="1822435" cy="1822435"/>
          </a:xfrm>
          <a:prstGeom prst="ellipse">
            <a:avLst/>
          </a:prstGeom>
          <a:blipFill>
            <a:blip r:embed="rId5"/>
            <a:srcRect/>
            <a:stretch>
              <a:fillRect t="-1000" b="-1000"/>
            </a:stretch>
          </a:blipFill>
          <a:ln>
            <a:solidFill>
              <a:schemeClr val="accent2">
                <a:lumMod val="75000"/>
              </a:schemeClr>
            </a:solidFill>
          </a:ln>
        </p:spPr>
        <p:style>
          <a:lnRef idx="2">
            <a:scrgbClr r="0" g="0" b="0"/>
          </a:lnRef>
          <a:fillRef idx="1">
            <a:scrgbClr r="0" g="0" b="0"/>
          </a:fillRef>
          <a:effectRef idx="0">
            <a:schemeClr val="accent2">
              <a:hueOff val="2535604"/>
              <a:satOff val="-51007"/>
              <a:lumOff val="-18301"/>
              <a:alphaOff val="0"/>
            </a:schemeClr>
          </a:effectRef>
          <a:fontRef idx="minor">
            <a:schemeClr val="lt1"/>
          </a:fontRef>
        </p:style>
        <p:txBody>
          <a:bodyPr/>
          <a:lstStyle/>
          <a:p>
            <a:endParaRPr lang="zh-TW" altLang="en-US" dirty="0"/>
          </a:p>
        </p:txBody>
      </p:sp>
      <p:sp>
        <p:nvSpPr>
          <p:cNvPr id="19" name="手繪多邊形: 圖案 18">
            <a:extLst>
              <a:ext uri="{FF2B5EF4-FFF2-40B4-BE49-F238E27FC236}">
                <a16:creationId xmlns:a16="http://schemas.microsoft.com/office/drawing/2014/main" id="{F25B4F6D-E1B7-0C1D-F92C-617C595E5F0F}"/>
              </a:ext>
            </a:extLst>
          </p:cNvPr>
          <p:cNvSpPr/>
          <p:nvPr/>
        </p:nvSpPr>
        <p:spPr>
          <a:xfrm>
            <a:off x="6296922" y="4094355"/>
            <a:ext cx="2261419" cy="459802"/>
          </a:xfrm>
          <a:custGeom>
            <a:avLst/>
            <a:gdLst>
              <a:gd name="connsiteX0" fmla="*/ 0 w 2261419"/>
              <a:gd name="connsiteY0" fmla="*/ 0 h 459802"/>
              <a:gd name="connsiteX1" fmla="*/ 2261419 w 2261419"/>
              <a:gd name="connsiteY1" fmla="*/ 0 h 459802"/>
              <a:gd name="connsiteX2" fmla="*/ 2261419 w 2261419"/>
              <a:gd name="connsiteY2" fmla="*/ 459802 h 459802"/>
              <a:gd name="connsiteX3" fmla="*/ 0 w 2261419"/>
              <a:gd name="connsiteY3" fmla="*/ 459802 h 459802"/>
              <a:gd name="connsiteX4" fmla="*/ 0 w 2261419"/>
              <a:gd name="connsiteY4" fmla="*/ 0 h 459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419" h="459802">
                <a:moveTo>
                  <a:pt x="0" y="0"/>
                </a:moveTo>
                <a:lnTo>
                  <a:pt x="2261419" y="0"/>
                </a:lnTo>
                <a:lnTo>
                  <a:pt x="2261419" y="459802"/>
                </a:lnTo>
                <a:lnTo>
                  <a:pt x="0" y="4598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zh-TW" altLang="en-US" sz="2800" b="0" kern="1200" noProof="0" dirty="0">
                <a:solidFill>
                  <a:schemeClr val="tx1"/>
                </a:solidFill>
                <a:latin typeface="Microsoft JhengHei UI" panose="020B0604030504040204" pitchFamily="34" charset="-120"/>
                <a:ea typeface="Microsoft JhengHei UI" panose="020B0604030504040204" pitchFamily="34" charset="-120"/>
              </a:rPr>
              <a:t>李涵碩</a:t>
            </a:r>
            <a:br>
              <a:rPr lang="zh-TW" altLang="en-US" sz="1600" kern="1200" noProof="0" dirty="0">
                <a:solidFill>
                  <a:schemeClr val="tx1"/>
                </a:solidFill>
                <a:latin typeface="Microsoft JhengHei UI" panose="020B0604030504040204" pitchFamily="34" charset="-120"/>
                <a:ea typeface="Microsoft JhengHei UI" panose="020B0604030504040204" pitchFamily="34" charset="-120"/>
              </a:rPr>
            </a:br>
            <a:r>
              <a:rPr lang="zh-TW" altLang="en-US" sz="1800" b="0" kern="1200" noProof="0" dirty="0">
                <a:solidFill>
                  <a:schemeClr val="tx1"/>
                </a:solidFill>
                <a:latin typeface="Microsoft JhengHei UI" panose="020B0604030504040204" pitchFamily="34" charset="-120"/>
                <a:ea typeface="Microsoft JhengHei UI" panose="020B0604030504040204" pitchFamily="34" charset="-120"/>
              </a:rPr>
              <a:t>資料蒐集</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報告撰寫</a:t>
            </a:r>
            <a:endParaRPr lang="zh-TW" altLang="en-US" sz="1800" b="0" kern="1200" noProof="0" dirty="0">
              <a:solidFill>
                <a:schemeClr val="tx1"/>
              </a:solidFill>
              <a:latin typeface="Microsoft JhengHei UI" panose="020B0604030504040204" pitchFamily="34" charset="-120"/>
              <a:ea typeface="Microsoft JhengHei UI" panose="020B0604030504040204" pitchFamily="34" charset="-120"/>
            </a:endParaRPr>
          </a:p>
        </p:txBody>
      </p:sp>
      <p:sp>
        <p:nvSpPr>
          <p:cNvPr id="20" name="矩形 19">
            <a:extLst>
              <a:ext uri="{FF2B5EF4-FFF2-40B4-BE49-F238E27FC236}">
                <a16:creationId xmlns:a16="http://schemas.microsoft.com/office/drawing/2014/main" id="{A1205AB2-CD55-13D6-901B-EB2856203384}"/>
              </a:ext>
            </a:extLst>
          </p:cNvPr>
          <p:cNvSpPr/>
          <p:nvPr/>
        </p:nvSpPr>
        <p:spPr>
          <a:xfrm>
            <a:off x="6615805" y="3706102"/>
            <a:ext cx="2261419" cy="5696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1" name="橢圓 20">
            <a:extLst>
              <a:ext uri="{FF2B5EF4-FFF2-40B4-BE49-F238E27FC236}">
                <a16:creationId xmlns:a16="http://schemas.microsoft.com/office/drawing/2014/main" id="{1E9FBEC4-29B4-62D8-0629-A3FEF11E3ABF}"/>
              </a:ext>
            </a:extLst>
          </p:cNvPr>
          <p:cNvSpPr/>
          <p:nvPr/>
        </p:nvSpPr>
        <p:spPr>
          <a:xfrm>
            <a:off x="9173582" y="1954038"/>
            <a:ext cx="1822435" cy="1822435"/>
          </a:xfrm>
          <a:prstGeom prst="ellipse">
            <a:avLst/>
          </a:prstGeom>
          <a:blipFill rotWithShape="1">
            <a:blip r:embed="rId6"/>
            <a:srcRect/>
            <a:stretch>
              <a:fillRect/>
            </a:stretch>
          </a:blipFill>
          <a:ln>
            <a:solidFill>
              <a:schemeClr val="accent2">
                <a:lumMod val="75000"/>
              </a:schemeClr>
            </a:solidFill>
          </a:ln>
        </p:spPr>
        <p:style>
          <a:lnRef idx="2">
            <a:scrgbClr r="0" g="0" b="0"/>
          </a:lnRef>
          <a:fillRef idx="1">
            <a:scrgbClr r="0" g="0" b="0"/>
          </a:fillRef>
          <a:effectRef idx="0">
            <a:schemeClr val="accent2">
              <a:hueOff val="3803405"/>
              <a:satOff val="-76511"/>
              <a:lumOff val="-27451"/>
              <a:alphaOff val="0"/>
            </a:schemeClr>
          </a:effectRef>
          <a:fontRef idx="minor">
            <a:schemeClr val="lt1"/>
          </a:fontRef>
        </p:style>
      </p:sp>
      <p:sp>
        <p:nvSpPr>
          <p:cNvPr id="22" name="手繪多邊形: 圖案 21">
            <a:extLst>
              <a:ext uri="{FF2B5EF4-FFF2-40B4-BE49-F238E27FC236}">
                <a16:creationId xmlns:a16="http://schemas.microsoft.com/office/drawing/2014/main" id="{CA9ECD7E-DEB2-8F54-7403-F15CDB15F000}"/>
              </a:ext>
            </a:extLst>
          </p:cNvPr>
          <p:cNvSpPr/>
          <p:nvPr/>
        </p:nvSpPr>
        <p:spPr>
          <a:xfrm>
            <a:off x="8954090" y="4094355"/>
            <a:ext cx="2261419" cy="459802"/>
          </a:xfrm>
          <a:custGeom>
            <a:avLst/>
            <a:gdLst>
              <a:gd name="connsiteX0" fmla="*/ 0 w 2261419"/>
              <a:gd name="connsiteY0" fmla="*/ 0 h 459802"/>
              <a:gd name="connsiteX1" fmla="*/ 2261419 w 2261419"/>
              <a:gd name="connsiteY1" fmla="*/ 0 h 459802"/>
              <a:gd name="connsiteX2" fmla="*/ 2261419 w 2261419"/>
              <a:gd name="connsiteY2" fmla="*/ 459802 h 459802"/>
              <a:gd name="connsiteX3" fmla="*/ 0 w 2261419"/>
              <a:gd name="connsiteY3" fmla="*/ 459802 h 459802"/>
              <a:gd name="connsiteX4" fmla="*/ 0 w 2261419"/>
              <a:gd name="connsiteY4" fmla="*/ 0 h 459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419" h="459802">
                <a:moveTo>
                  <a:pt x="0" y="0"/>
                </a:moveTo>
                <a:lnTo>
                  <a:pt x="2261419" y="0"/>
                </a:lnTo>
                <a:lnTo>
                  <a:pt x="2261419" y="459802"/>
                </a:lnTo>
                <a:lnTo>
                  <a:pt x="0" y="4598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zh-TW" altLang="en-US" sz="2800" b="0" kern="1200" noProof="0" dirty="0">
                <a:solidFill>
                  <a:schemeClr val="tx1"/>
                </a:solidFill>
                <a:latin typeface="Microsoft JhengHei UI" panose="020B0604030504040204" pitchFamily="34" charset="-120"/>
                <a:ea typeface="Microsoft JhengHei UI" panose="020B0604030504040204" pitchFamily="34" charset="-120"/>
              </a:rPr>
              <a:t>黃尚崴</a:t>
            </a:r>
            <a:br>
              <a:rPr lang="zh-TW" altLang="en-US" sz="1600" kern="1200" noProof="0" dirty="0">
                <a:solidFill>
                  <a:schemeClr val="tx1"/>
                </a:solidFill>
                <a:latin typeface="Microsoft JhengHei UI" panose="020B0604030504040204" pitchFamily="34" charset="-120"/>
                <a:ea typeface="Microsoft JhengHei UI" panose="020B0604030504040204" pitchFamily="34" charset="-120"/>
              </a:rPr>
            </a:b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資料蒐集</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程式編寫</a:t>
            </a:r>
            <a:endParaRPr lang="en-US" altLang="zh-TW" sz="1800" b="0" kern="1200" noProof="0" dirty="0">
              <a:solidFill>
                <a:sysClr val="windowText" lastClr="000000"/>
              </a:solidFill>
              <a:latin typeface="Microsoft JhengHei UI" panose="020B0604030504040204" pitchFamily="34" charset="-120"/>
              <a:ea typeface="Microsoft JhengHei UI" panose="020B0604030504040204" pitchFamily="34" charset="-120"/>
            </a:endParaRPr>
          </a:p>
          <a:p>
            <a:pPr marL="0" lvl="0" indent="0" algn="ctr" defTabSz="1244600">
              <a:lnSpc>
                <a:spcPct val="100000"/>
              </a:lnSpc>
              <a:spcBef>
                <a:spcPct val="0"/>
              </a:spcBef>
              <a:spcAft>
                <a:spcPct val="35000"/>
              </a:spcAft>
              <a:buNone/>
            </a:pPr>
            <a:r>
              <a:rPr lang="zh-TW" altLang="en-US" sz="1800" b="0" kern="1200" noProof="0" dirty="0">
                <a:solidFill>
                  <a:sysClr val="windowText" lastClr="000000"/>
                </a:solidFill>
                <a:latin typeface="Microsoft JhengHei UI" panose="020B0604030504040204" pitchFamily="34" charset="-120"/>
                <a:ea typeface="Microsoft JhengHei UI" panose="020B0604030504040204" pitchFamily="34" charset="-120"/>
              </a:rPr>
              <a:t>報告撰寫</a:t>
            </a:r>
            <a:endParaRPr lang="zh-TW" altLang="en-US" sz="1800" b="0" kern="1200" noProof="0" dirty="0">
              <a:solidFill>
                <a:schemeClr val="tx1"/>
              </a:solidFill>
              <a:latin typeface="Microsoft JhengHei UI" panose="020B0604030504040204" pitchFamily="34" charset="-120"/>
              <a:ea typeface="Microsoft JhengHei UI" panose="020B0604030504040204" pitchFamily="34" charset="-120"/>
            </a:endParaRPr>
          </a:p>
        </p:txBody>
      </p:sp>
      <p:sp>
        <p:nvSpPr>
          <p:cNvPr id="23" name="矩形 22">
            <a:extLst>
              <a:ext uri="{FF2B5EF4-FFF2-40B4-BE49-F238E27FC236}">
                <a16:creationId xmlns:a16="http://schemas.microsoft.com/office/drawing/2014/main" id="{F3AC488B-D214-2E66-1471-A90B2A5F97C7}"/>
              </a:ext>
            </a:extLst>
          </p:cNvPr>
          <p:cNvSpPr/>
          <p:nvPr/>
        </p:nvSpPr>
        <p:spPr>
          <a:xfrm>
            <a:off x="8995225" y="4492482"/>
            <a:ext cx="2261419" cy="56962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日期版面配置區 5">
            <a:extLst>
              <a:ext uri="{FF2B5EF4-FFF2-40B4-BE49-F238E27FC236}">
                <a16:creationId xmlns:a16="http://schemas.microsoft.com/office/drawing/2014/main" id="{8933A4BE-531E-4A62-A55C-06E0881802DC}"/>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cap="none" spc="0" normalizeH="0" dirty="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t>2022/11/19</a:t>
            </a:r>
          </a:p>
        </p:txBody>
      </p:sp>
      <p:sp>
        <p:nvSpPr>
          <p:cNvPr id="7" name="頁尾版面配置區 6">
            <a:extLst>
              <a:ext uri="{FF2B5EF4-FFF2-40B4-BE49-F238E27FC236}">
                <a16:creationId xmlns:a16="http://schemas.microsoft.com/office/drawing/2014/main" id="{8FFD21CE-7A2D-4CB5-AC11-6E5CB7F735F8}"/>
              </a:ext>
            </a:extLst>
          </p:cNvPr>
          <p:cNvSpPr>
            <a:spLocks noGrp="1"/>
          </p:cNvSpPr>
          <p:nvPr>
            <p:ph type="ftr" sz="quarter" idx="11"/>
          </p:nvPr>
        </p:nvSpPr>
        <p:spPr/>
        <p:txBody>
          <a:bodyPr rtlCol="0"/>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8" name="投影片編號版面配置區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altLang="zh-TW" sz="1200" b="0" i="0" u="none" strike="noStrike" kern="1200" cap="none" spc="0" normalizeH="0" baseline="0" smtClean="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dirty="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91535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20</a:t>
            </a:fld>
            <a:endParaRPr lang="zh-TW" altLang="en-US" noProof="0">
              <a:solidFill>
                <a:prstClr val="black">
                  <a:tint val="75000"/>
                </a:prstClr>
              </a:solidFill>
              <a:latin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845574"/>
                <a:ext cx="10515600" cy="5378246"/>
              </a:xfrm>
            </p:spPr>
            <p:txBody>
              <a:bodyPr>
                <a:normAutofit/>
              </a:bodyPr>
              <a:lstStyle/>
              <a:p>
                <a:pPr>
                  <a:lnSpc>
                    <a:spcPct val="150000"/>
                  </a:lnSpc>
                </a:pPr>
                <a:r>
                  <a:rPr lang="zh-TW" altLang="en-US" dirty="0"/>
                  <a:t>但是影像處理的資料大多不是連續信號，對於平面上的不連續信號，我們則需使用二維離散傅立葉變換。假設輸入的影像</a:t>
                </a:r>
                <a14:m>
                  <m:oMath xmlns:m="http://schemas.openxmlformats.org/officeDocument/2006/math">
                    <m:r>
                      <a:rPr lang="en-US" altLang="zh-TW" b="0" i="1" smtClean="0">
                        <a:latin typeface="Cambria Math" panose="02040503050406030204" pitchFamily="18" charset="0"/>
                      </a:rPr>
                      <m:t>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𝑛</m:t>
                        </m:r>
                        <m:r>
                          <a:rPr lang="en-US" altLang="zh-TW" b="0" i="1" smtClean="0">
                            <a:latin typeface="Cambria Math" panose="02040503050406030204" pitchFamily="18" charset="0"/>
                          </a:rPr>
                          <m:t>,</m:t>
                        </m:r>
                        <m:r>
                          <a:rPr lang="en-US" altLang="zh-TW" b="0" i="1" smtClean="0">
                            <a:latin typeface="Cambria Math" panose="02040503050406030204" pitchFamily="18" charset="0"/>
                          </a:rPr>
                          <m:t>𝑚</m:t>
                        </m:r>
                      </m:e>
                    </m:d>
                  </m:oMath>
                </a14:m>
                <a:r>
                  <a:rPr lang="zh-TW" altLang="en-US" dirty="0"/>
                  <a:t>水平方向長度是</a:t>
                </a:r>
                <a:r>
                  <a:rPr lang="en-US" altLang="zh-TW" dirty="0"/>
                  <a:t>N</a:t>
                </a:r>
                <a:r>
                  <a:rPr lang="zh-TW" altLang="en-US" dirty="0"/>
                  <a:t>，垂直方向長度是</a:t>
                </a:r>
                <a:r>
                  <a:rPr lang="en-US" altLang="zh-TW" dirty="0"/>
                  <a:t>M</a:t>
                </a:r>
                <a:r>
                  <a:rPr lang="zh-TW" altLang="en-US" dirty="0"/>
                  <a:t>，二維離散傅立葉變換定義為：</a:t>
                </a:r>
                <a:endParaRPr lang="zh-TW" altLang="en-US" sz="2800" dirty="0"/>
              </a:p>
            </p:txBody>
          </p:sp>
        </mc:Choice>
        <mc:Fallback xmlns="">
          <p:sp>
            <p:nvSpPr>
              <p:cNvPr id="6" name="內容版面配置區 5">
                <a:extLst>
                  <a:ext uri="{FF2B5EF4-FFF2-40B4-BE49-F238E27FC236}">
                    <a16:creationId xmlns:a16="http://schemas.microsoft.com/office/drawing/2014/main" id="{A9988A7B-69C2-77EA-E6CB-BDFD876059F9}"/>
                  </a:ext>
                </a:extLst>
              </p:cNvPr>
              <p:cNvSpPr>
                <a:spLocks noGrp="1" noRot="1" noChangeAspect="1" noMove="1" noResize="1" noEditPoints="1" noAdjustHandles="1" noChangeArrowheads="1" noChangeShapeType="1" noTextEdit="1"/>
              </p:cNvSpPr>
              <p:nvPr>
                <p:ph idx="1"/>
              </p:nvPr>
            </p:nvSpPr>
            <p:spPr>
              <a:xfrm>
                <a:off x="838200" y="845574"/>
                <a:ext cx="10515600" cy="5378246"/>
              </a:xfrm>
              <a:blipFill>
                <a:blip r:embed="rId2"/>
                <a:stretch>
                  <a:fillRect l="-10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470B1D78-42BC-2745-647F-414CEB4BBB48}"/>
                  </a:ext>
                </a:extLst>
              </p:cNvPr>
              <p:cNvSpPr txBox="1"/>
              <p:nvPr/>
            </p:nvSpPr>
            <p:spPr>
              <a:xfrm>
                <a:off x="2163093" y="4021392"/>
                <a:ext cx="8180438" cy="12671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𝑆</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𝑗</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𝑗</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𝑚</m:t>
                          </m:r>
                          <m:r>
                            <a:rPr lang="en-US" altLang="zh-TW" sz="2800" b="0" i="1" smtClean="0">
                              <a:latin typeface="Cambria Math" panose="02040503050406030204" pitchFamily="18" charset="0"/>
                            </a:rPr>
                            <m:t>=−∞</m:t>
                          </m:r>
                        </m:sub>
                        <m:sup>
                          <m:r>
                            <a:rPr lang="en-US" altLang="zh-TW" sz="2800" b="0" i="1" smtClean="0">
                              <a:latin typeface="Cambria Math" panose="02040503050406030204" pitchFamily="18" charset="0"/>
                              <a:ea typeface="Cambria Math" panose="02040503050406030204" pitchFamily="18" charset="0"/>
                            </a:rPr>
                            <m:t>∞</m:t>
                          </m:r>
                        </m:sup>
                        <m:e>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m:t>
                              </m:r>
                            </m:sub>
                            <m:sup>
                              <m:r>
                                <a:rPr lang="en-US" altLang="zh-TW" sz="2800" b="0" i="1" smtClean="0">
                                  <a:latin typeface="Cambria Math" panose="02040503050406030204" pitchFamily="18" charset="0"/>
                                  <a:ea typeface="Cambria Math" panose="02040503050406030204" pitchFamily="18" charset="0"/>
                                </a:rPr>
                                <m:t>∞</m:t>
                              </m:r>
                            </m:sup>
                            <m:e>
                              <m:r>
                                <a:rPr lang="en-US" altLang="zh-TW" sz="2800" b="0" i="1" smtClean="0">
                                  <a:latin typeface="Cambria Math" panose="02040503050406030204" pitchFamily="18" charset="0"/>
                                </a:rPr>
                                <m:t>𝑠</m:t>
                              </m:r>
                              <m:d>
                                <m:dPr>
                                  <m:begChr m:val="["/>
                                  <m:endChr m:val="]"/>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𝑚</m:t>
                                  </m:r>
                                </m:e>
                              </m:d>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𝑒</m:t>
                                  </m:r>
                                </m:e>
                                <m: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𝑗</m:t>
                                  </m:r>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𝑚</m:t>
                                      </m:r>
                                    </m:e>
                                  </m:d>
                                </m:sup>
                              </m:sSup>
                            </m:e>
                          </m:nary>
                        </m:e>
                      </m:nary>
                    </m:oMath>
                  </m:oMathPara>
                </a14:m>
                <a:endParaRPr lang="zh-TW" altLang="en-US" dirty="0"/>
              </a:p>
            </p:txBody>
          </p:sp>
        </mc:Choice>
        <mc:Fallback xmlns="">
          <p:sp>
            <p:nvSpPr>
              <p:cNvPr id="7" name="文字方塊 6">
                <a:extLst>
                  <a:ext uri="{FF2B5EF4-FFF2-40B4-BE49-F238E27FC236}">
                    <a16:creationId xmlns:a16="http://schemas.microsoft.com/office/drawing/2014/main" id="{470B1D78-42BC-2745-647F-414CEB4BBB48}"/>
                  </a:ext>
                </a:extLst>
              </p:cNvPr>
              <p:cNvSpPr txBox="1">
                <a:spLocks noRot="1" noChangeAspect="1" noMove="1" noResize="1" noEditPoints="1" noAdjustHandles="1" noChangeArrowheads="1" noChangeShapeType="1" noTextEdit="1"/>
              </p:cNvSpPr>
              <p:nvPr/>
            </p:nvSpPr>
            <p:spPr>
              <a:xfrm>
                <a:off x="2163093" y="4021392"/>
                <a:ext cx="8180438" cy="1267142"/>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8213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21</a:t>
            </a:fld>
            <a:endParaRPr lang="zh-TW" altLang="en-US" noProof="0">
              <a:solidFill>
                <a:prstClr val="black">
                  <a:tint val="75000"/>
                </a:prstClr>
              </a:solidFill>
              <a:latin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6" name="內容版面配置區 5">
                <a:extLst>
                  <a:ext uri="{FF2B5EF4-FFF2-40B4-BE49-F238E27FC236}">
                    <a16:creationId xmlns:a16="http://schemas.microsoft.com/office/drawing/2014/main" id="{9D32B9BD-A6C9-CD97-B240-085EDB611B93}"/>
                  </a:ext>
                </a:extLst>
              </p:cNvPr>
              <p:cNvSpPr>
                <a:spLocks noGrp="1"/>
              </p:cNvSpPr>
              <p:nvPr>
                <p:ph idx="1"/>
              </p:nvPr>
            </p:nvSpPr>
            <p:spPr>
              <a:xfrm>
                <a:off x="838200" y="482886"/>
                <a:ext cx="10515600" cy="5873464"/>
              </a:xfrm>
            </p:spPr>
            <p:txBody>
              <a:bodyPr>
                <a:normAutofit fontScale="92500"/>
              </a:bodyPr>
              <a:lstStyle/>
              <a:p>
                <a:pPr>
                  <a:lnSpc>
                    <a:spcPct val="150000"/>
                  </a:lnSpc>
                </a:pPr>
                <a:r>
                  <a:rPr lang="zh-TW" altLang="en-US" sz="3000" dirty="0"/>
                  <a:t>二維離散傅立葉變換也是可逆的。</a:t>
                </a:r>
                <a:endParaRPr lang="en-US" altLang="zh-TW" sz="3000" dirty="0"/>
              </a:p>
              <a:p>
                <a:pPr marL="0" indent="0">
                  <a:lnSpc>
                    <a:spcPct val="150000"/>
                  </a:lnSpc>
                  <a:buNone/>
                </a:pPr>
                <a:endParaRPr lang="en-US" altLang="zh-TW" sz="100" dirty="0"/>
              </a:p>
              <a:p>
                <a:pPr lvl="1">
                  <a:lnSpc>
                    <a:spcPct val="150000"/>
                  </a:lnSpc>
                  <a:buFont typeface="Wingdings" panose="05000000000000000000" pitchFamily="2" charset="2"/>
                  <a:buChar char="Ø"/>
                </a:pPr>
                <a:r>
                  <a:rPr lang="zh-TW" altLang="en-US" sz="3000" dirty="0"/>
                  <a:t>對於平面上的連續非週期信號 </a:t>
                </a:r>
                <a14:m>
                  <m:oMath xmlns:m="http://schemas.openxmlformats.org/officeDocument/2006/math">
                    <m:r>
                      <a:rPr lang="en-US" altLang="zh-TW" sz="3000" b="0" i="1" smtClean="0">
                        <a:latin typeface="Cambria Math" panose="02040503050406030204" pitchFamily="18" charset="0"/>
                      </a:rPr>
                      <m:t>𝑠</m:t>
                    </m:r>
                    <m:d>
                      <m:dPr>
                        <m:ctrlPr>
                          <a:rPr lang="en-US" altLang="zh-TW" sz="3000" b="0" i="1" smtClean="0">
                            <a:latin typeface="Cambria Math" panose="02040503050406030204" pitchFamily="18" charset="0"/>
                          </a:rPr>
                        </m:ctrlPr>
                      </m:dPr>
                      <m:e>
                        <m:sSub>
                          <m:sSubPr>
                            <m:ctrlPr>
                              <a:rPr lang="en-US" altLang="zh-TW" sz="3000" b="0" i="1" smtClean="0">
                                <a:latin typeface="Cambria Math" panose="02040503050406030204" pitchFamily="18" charset="0"/>
                              </a:rPr>
                            </m:ctrlPr>
                          </m:sSubPr>
                          <m:e>
                            <m:r>
                              <a:rPr lang="en-US" altLang="zh-TW" sz="3000" b="0" i="1" smtClean="0">
                                <a:latin typeface="Cambria Math" panose="02040503050406030204" pitchFamily="18" charset="0"/>
                              </a:rPr>
                              <m:t>𝑡</m:t>
                            </m:r>
                          </m:e>
                          <m:sub>
                            <m:r>
                              <a:rPr lang="en-US" altLang="zh-TW" sz="3000" b="0" i="1" smtClean="0">
                                <a:latin typeface="Cambria Math" panose="02040503050406030204" pitchFamily="18" charset="0"/>
                              </a:rPr>
                              <m:t>1</m:t>
                            </m:r>
                          </m:sub>
                        </m:sSub>
                        <m:r>
                          <a:rPr lang="en-US" altLang="zh-TW" sz="3000" b="0" i="1" smtClean="0">
                            <a:latin typeface="Cambria Math" panose="02040503050406030204" pitchFamily="18" charset="0"/>
                          </a:rPr>
                          <m:t>,</m:t>
                        </m:r>
                        <m:sSub>
                          <m:sSubPr>
                            <m:ctrlPr>
                              <a:rPr lang="en-US" altLang="zh-TW" sz="3000" b="0" i="1" smtClean="0">
                                <a:latin typeface="Cambria Math" panose="02040503050406030204" pitchFamily="18" charset="0"/>
                              </a:rPr>
                            </m:ctrlPr>
                          </m:sSubPr>
                          <m:e>
                            <m:r>
                              <a:rPr lang="en-US" altLang="zh-TW" sz="3000" b="0" i="1" smtClean="0">
                                <a:latin typeface="Cambria Math" panose="02040503050406030204" pitchFamily="18" charset="0"/>
                              </a:rPr>
                              <m:t>𝑡</m:t>
                            </m:r>
                          </m:e>
                          <m:sub>
                            <m:r>
                              <a:rPr lang="en-US" altLang="zh-TW" sz="3000" b="0" i="1" smtClean="0">
                                <a:latin typeface="Cambria Math" panose="02040503050406030204" pitchFamily="18" charset="0"/>
                              </a:rPr>
                              <m:t>2</m:t>
                            </m:r>
                          </m:sub>
                        </m:sSub>
                      </m:e>
                    </m:d>
                  </m:oMath>
                </a14:m>
                <a:r>
                  <a:rPr lang="zh-TW" altLang="en-US" sz="3000" dirty="0"/>
                  <a:t> ，逆二維連續傅立葉變換定義為：</a:t>
                </a:r>
                <a:endParaRPr lang="en-US" altLang="zh-TW" sz="3000" dirty="0"/>
              </a:p>
              <a:p>
                <a:pPr lvl="1">
                  <a:lnSpc>
                    <a:spcPct val="150000"/>
                  </a:lnSpc>
                  <a:buFont typeface="Wingdings" panose="05000000000000000000" pitchFamily="2" charset="2"/>
                  <a:buChar char="Ø"/>
                </a:pPr>
                <a:endParaRPr lang="en-US" altLang="zh-TW" sz="2800" dirty="0"/>
              </a:p>
              <a:p>
                <a:pPr lvl="1">
                  <a:lnSpc>
                    <a:spcPct val="150000"/>
                  </a:lnSpc>
                  <a:buFont typeface="Wingdings" panose="05000000000000000000" pitchFamily="2" charset="2"/>
                  <a:buChar char="Ø"/>
                </a:pPr>
                <a:endParaRPr lang="en-US" altLang="zh-TW" sz="2200" dirty="0"/>
              </a:p>
              <a:p>
                <a:pPr lvl="1">
                  <a:lnSpc>
                    <a:spcPct val="150000"/>
                  </a:lnSpc>
                  <a:buFont typeface="Wingdings" panose="05000000000000000000" pitchFamily="2" charset="2"/>
                  <a:buChar char="Ø"/>
                </a:pPr>
                <a:r>
                  <a:rPr lang="zh-TW" altLang="en-US" sz="2800" dirty="0"/>
                  <a:t>假設輸入的影像𝑠</a:t>
                </a:r>
                <a:r>
                  <a:rPr lang="en-US" altLang="zh-TW" sz="2800" dirty="0"/>
                  <a:t>(</a:t>
                </a:r>
                <a:r>
                  <a:rPr lang="zh-TW" altLang="en-US" sz="2800" dirty="0"/>
                  <a:t>𝑛</a:t>
                </a:r>
                <a:r>
                  <a:rPr lang="en-US" altLang="zh-TW" sz="2800" dirty="0"/>
                  <a:t>,</a:t>
                </a:r>
                <a:r>
                  <a:rPr lang="zh-TW" altLang="en-US" sz="2800" dirty="0"/>
                  <a:t>𝑚</a:t>
                </a:r>
                <a:r>
                  <a:rPr lang="en-US" altLang="zh-TW" sz="2800" dirty="0"/>
                  <a:t>)</a:t>
                </a:r>
                <a:r>
                  <a:rPr lang="zh-TW" altLang="en-US" sz="2800" dirty="0"/>
                  <a:t>水平方向長度是</a:t>
                </a:r>
                <a:r>
                  <a:rPr lang="en-US" altLang="zh-TW" sz="2800" dirty="0"/>
                  <a:t>N</a:t>
                </a:r>
                <a:r>
                  <a:rPr lang="zh-TW" altLang="en-US" sz="2800" dirty="0"/>
                  <a:t>，垂直方向長度是</a:t>
                </a:r>
                <a:r>
                  <a:rPr lang="en-US" altLang="zh-TW" sz="2800" dirty="0"/>
                  <a:t>M</a:t>
                </a:r>
                <a:r>
                  <a:rPr lang="zh-TW" altLang="en-US" sz="2800" dirty="0"/>
                  <a:t>，逆二維離散傅立葉變換定義為：</a:t>
                </a:r>
              </a:p>
            </p:txBody>
          </p:sp>
        </mc:Choice>
        <mc:Fallback xmlns="">
          <p:sp>
            <p:nvSpPr>
              <p:cNvPr id="6" name="內容版面配置區 5">
                <a:extLst>
                  <a:ext uri="{FF2B5EF4-FFF2-40B4-BE49-F238E27FC236}">
                    <a16:creationId xmlns:a16="http://schemas.microsoft.com/office/drawing/2014/main" id="{9D32B9BD-A6C9-CD97-B240-085EDB611B93}"/>
                  </a:ext>
                </a:extLst>
              </p:cNvPr>
              <p:cNvSpPr>
                <a:spLocks noGrp="1" noRot="1" noChangeAspect="1" noMove="1" noResize="1" noEditPoints="1" noAdjustHandles="1" noChangeArrowheads="1" noChangeShapeType="1" noTextEdit="1"/>
              </p:cNvSpPr>
              <p:nvPr>
                <p:ph idx="1"/>
              </p:nvPr>
            </p:nvSpPr>
            <p:spPr>
              <a:xfrm>
                <a:off x="838200" y="482886"/>
                <a:ext cx="10515600" cy="5873464"/>
              </a:xfrm>
              <a:blipFill>
                <a:blip r:embed="rId3"/>
                <a:stretch>
                  <a:fillRect l="-1043" r="-464"/>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D06036EC-EDC3-F8A5-09A1-767A45DB1D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672079"/>
            <a:ext cx="8389401" cy="900211"/>
          </a:xfrm>
          <a:prstGeom prst="rect">
            <a:avLst/>
          </a:prstGeom>
          <a:noFill/>
        </p:spPr>
      </p:pic>
      <p:pic>
        <p:nvPicPr>
          <p:cNvPr id="9" name="圖片 8">
            <a:extLst>
              <a:ext uri="{FF2B5EF4-FFF2-40B4-BE49-F238E27FC236}">
                <a16:creationId xmlns:a16="http://schemas.microsoft.com/office/drawing/2014/main" id="{DBDBD301-74E8-FDFF-90AE-1653D897421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5188596"/>
            <a:ext cx="8176917" cy="900211"/>
          </a:xfrm>
          <a:prstGeom prst="rect">
            <a:avLst/>
          </a:prstGeom>
          <a:noFill/>
        </p:spPr>
      </p:pic>
    </p:spTree>
    <p:extLst>
      <p:ext uri="{BB962C8B-B14F-4D97-AF65-F5344CB8AC3E}">
        <p14:creationId xmlns:p14="http://schemas.microsoft.com/office/powerpoint/2010/main" val="298010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A81E9D-7BF6-18CA-FBFB-41F1EE67DDA7}"/>
              </a:ext>
            </a:extLst>
          </p:cNvPr>
          <p:cNvSpPr>
            <a:spLocks noGrp="1"/>
          </p:cNvSpPr>
          <p:nvPr>
            <p:ph type="title"/>
          </p:nvPr>
        </p:nvSpPr>
        <p:spPr>
          <a:xfrm>
            <a:off x="838200" y="293207"/>
            <a:ext cx="10515600" cy="1325563"/>
          </a:xfrm>
        </p:spPr>
        <p:txBody>
          <a:bodyPr/>
          <a:lstStyle/>
          <a:p>
            <a:r>
              <a:rPr lang="zh-TW" altLang="en-US" dirty="0"/>
              <a:t>快速傅立葉轉換</a:t>
            </a:r>
            <a:r>
              <a:rPr lang="en-US" altLang="zh-TW" dirty="0"/>
              <a:t>(FFT)</a:t>
            </a:r>
            <a:endParaRPr lang="zh-TW" altLang="en-US" dirty="0"/>
          </a:p>
        </p:txBody>
      </p:sp>
      <p:sp>
        <p:nvSpPr>
          <p:cNvPr id="3" name="日期版面配置區 2">
            <a:extLst>
              <a:ext uri="{FF2B5EF4-FFF2-40B4-BE49-F238E27FC236}">
                <a16:creationId xmlns:a16="http://schemas.microsoft.com/office/drawing/2014/main" id="{DFED858E-E454-910D-23CA-DBFFA925B7D6}"/>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417FE029-CD74-F54E-6557-36BEE3C8D232}"/>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F11D0B17-9EE5-6795-27D8-0C766A0FEB89}"/>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22</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F1838E57-B8FD-B07C-A099-DE77140BD3F7}"/>
              </a:ext>
            </a:extLst>
          </p:cNvPr>
          <p:cNvSpPr>
            <a:spLocks noGrp="1"/>
          </p:cNvSpPr>
          <p:nvPr>
            <p:ph idx="1"/>
          </p:nvPr>
        </p:nvSpPr>
        <p:spPr>
          <a:xfrm>
            <a:off x="838200" y="1602876"/>
            <a:ext cx="10515600" cy="3859742"/>
          </a:xfrm>
        </p:spPr>
        <p:txBody>
          <a:bodyPr/>
          <a:lstStyle/>
          <a:p>
            <a:pPr>
              <a:lnSpc>
                <a:spcPct val="150000"/>
              </a:lnSpc>
            </a:pPr>
            <a:r>
              <a:rPr lang="zh-TW" altLang="en-US" dirty="0"/>
              <a:t>快速傅立葉轉換維一種廣泛應用在工程、科學、數學上的一種數學演算法，</a:t>
            </a:r>
            <a:r>
              <a:rPr lang="en-US" altLang="zh-TW" dirty="0"/>
              <a:t>FFT</a:t>
            </a:r>
            <a:r>
              <a:rPr lang="zh-TW" altLang="en-US" dirty="0"/>
              <a:t>會通過</a:t>
            </a:r>
            <a:r>
              <a:rPr lang="en-US" altLang="zh-TW" dirty="0"/>
              <a:t>DFT</a:t>
            </a:r>
            <a:r>
              <a:rPr lang="zh-TW" altLang="en-US" dirty="0"/>
              <a:t>矩陣分解為稀疏因子之積來快速計算</a:t>
            </a:r>
          </a:p>
        </p:txBody>
      </p:sp>
      <p:pic>
        <p:nvPicPr>
          <p:cNvPr id="1026" name="Picture 2">
            <a:extLst>
              <a:ext uri="{FF2B5EF4-FFF2-40B4-BE49-F238E27FC236}">
                <a16:creationId xmlns:a16="http://schemas.microsoft.com/office/drawing/2014/main" id="{293B00F0-57B3-D110-997B-0F1D24D1A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63" y="3539787"/>
            <a:ext cx="4412368" cy="2206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9521502-7539-1836-5E4F-BA81230F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539787"/>
            <a:ext cx="4412368" cy="220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480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23</a:t>
            </a:fld>
            <a:endParaRPr lang="zh-TW" altLang="en-US" noProof="0">
              <a:solidFill>
                <a:prstClr val="black">
                  <a:tint val="75000"/>
                </a:prstClr>
              </a:solidFill>
              <a:latin typeface="Microsoft JhengHei UI" panose="020B0604030504040204" pitchFamily="34" charset="-120"/>
            </a:endParaRPr>
          </a:p>
        </p:txBody>
      </p:sp>
      <mc:AlternateContent xmlns:mc="http://schemas.openxmlformats.org/markup-compatibility/2006" xmlns:a14="http://schemas.microsoft.com/office/drawing/2010/main">
        <mc:Choice Requires="a14">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763382"/>
                <a:ext cx="10515600" cy="2082560"/>
              </a:xfrm>
            </p:spPr>
            <p:txBody>
              <a:bodyPr>
                <a:normAutofit/>
              </a:bodyPr>
              <a:lstStyle/>
              <a:p>
                <a:pPr>
                  <a:lnSpc>
                    <a:spcPct val="150000"/>
                  </a:lnSpc>
                </a:pPr>
                <a:r>
                  <a:rPr lang="zh-TW" altLang="en-US" dirty="0"/>
                  <a:t>將以上的概念應用在灰階圖片上，空間域 </a:t>
                </a:r>
                <a14:m>
                  <m:oMath xmlns:m="http://schemas.openxmlformats.org/officeDocument/2006/math">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e>
                    </m:d>
                  </m:oMath>
                </a14:m>
                <a:r>
                  <a:rPr lang="zh-TW" altLang="en-US" dirty="0"/>
                  <a:t> 表示在位置</a:t>
                </a:r>
                <a14:m>
                  <m:oMath xmlns:m="http://schemas.openxmlformats.org/officeDocument/2006/math">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en-US" altLang="zh-TW" i="1">
                            <a:latin typeface="Cambria Math" panose="02040503050406030204" pitchFamily="18" charset="0"/>
                          </a:rPr>
                          <m:t>𝑦</m:t>
                        </m:r>
                      </m:e>
                    </m:d>
                  </m:oMath>
                </a14:m>
                <a:r>
                  <a:rPr lang="zh-TW" altLang="en-US" dirty="0"/>
                  <a:t> 的灰階值，二維傅立葉轉換後的結果，我們可以看到它是由哪些灰階度週期變化組成。</a:t>
                </a:r>
                <a:endParaRPr lang="zh-TW" altLang="en-US" sz="2800" dirty="0"/>
              </a:p>
            </p:txBody>
          </p:sp>
        </mc:Choice>
        <mc:Fallback xmlns="">
          <p:sp>
            <p:nvSpPr>
              <p:cNvPr id="6" name="內容版面配置區 5">
                <a:extLst>
                  <a:ext uri="{FF2B5EF4-FFF2-40B4-BE49-F238E27FC236}">
                    <a16:creationId xmlns:a16="http://schemas.microsoft.com/office/drawing/2014/main" id="{A9988A7B-69C2-77EA-E6CB-BDFD876059F9}"/>
                  </a:ext>
                </a:extLst>
              </p:cNvPr>
              <p:cNvSpPr>
                <a:spLocks noGrp="1" noRot="1" noChangeAspect="1" noMove="1" noResize="1" noEditPoints="1" noAdjustHandles="1" noChangeArrowheads="1" noChangeShapeType="1" noTextEdit="1"/>
              </p:cNvSpPr>
              <p:nvPr>
                <p:ph idx="1"/>
              </p:nvPr>
            </p:nvSpPr>
            <p:spPr>
              <a:xfrm>
                <a:off x="838200" y="763382"/>
                <a:ext cx="10515600" cy="2082560"/>
              </a:xfrm>
              <a:blipFill>
                <a:blip r:embed="rId3"/>
                <a:stretch>
                  <a:fillRect l="-1043" b="-1170"/>
                </a:stretch>
              </a:blipFill>
            </p:spPr>
            <p:txBody>
              <a:bodyPr/>
              <a:lstStyle/>
              <a:p>
                <a:r>
                  <a:rPr lang="zh-TW" altLang="en-US">
                    <a:noFill/>
                  </a:rPr>
                  <a:t> </a:t>
                </a:r>
              </a:p>
            </p:txBody>
          </p:sp>
        </mc:Fallback>
      </mc:AlternateContent>
      <p:sp>
        <p:nvSpPr>
          <p:cNvPr id="7" name="箭號: 向右 6">
            <a:extLst>
              <a:ext uri="{FF2B5EF4-FFF2-40B4-BE49-F238E27FC236}">
                <a16:creationId xmlns:a16="http://schemas.microsoft.com/office/drawing/2014/main" id="{9FA556F1-5090-8917-5C50-B21A2BDD19BF}"/>
              </a:ext>
            </a:extLst>
          </p:cNvPr>
          <p:cNvSpPr/>
          <p:nvPr/>
        </p:nvSpPr>
        <p:spPr>
          <a:xfrm>
            <a:off x="5476126" y="4202130"/>
            <a:ext cx="1541123" cy="48288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a:extLst>
              <a:ext uri="{FF2B5EF4-FFF2-40B4-BE49-F238E27FC236}">
                <a16:creationId xmlns:a16="http://schemas.microsoft.com/office/drawing/2014/main" id="{80A33417-5CF0-16C3-D77A-82B4B669B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514" y="2839665"/>
            <a:ext cx="2516416" cy="3355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BC045CA-404B-118E-5034-FBF62631D4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2603" y="2743200"/>
            <a:ext cx="2739597" cy="357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656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24</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737422"/>
            <a:ext cx="10515600" cy="5378246"/>
          </a:xfrm>
        </p:spPr>
        <p:txBody>
          <a:bodyPr>
            <a:normAutofit/>
          </a:bodyPr>
          <a:lstStyle/>
          <a:p>
            <a:pPr>
              <a:lnSpc>
                <a:spcPct val="150000"/>
              </a:lnSpc>
            </a:pPr>
            <a:r>
              <a:rPr lang="zh-TW" altLang="en-US" dirty="0"/>
              <a:t>我們得到圖像頻率後，可以將特定頻率的值設為</a:t>
            </a:r>
            <a:r>
              <a:rPr lang="en-US" altLang="zh-TW" dirty="0"/>
              <a:t>0</a:t>
            </a:r>
            <a:r>
              <a:rPr lang="zh-TW" altLang="en-US" dirty="0"/>
              <a:t>，</a:t>
            </a:r>
            <a:r>
              <a:rPr lang="zh-TW" altLang="en-US" dirty="0">
                <a:solidFill>
                  <a:srgbClr val="FF0000"/>
                </a:solidFill>
              </a:rPr>
              <a:t>逆二維傅立葉轉換後可實現濾波功能</a:t>
            </a:r>
            <a:r>
              <a:rPr lang="zh-TW" altLang="en-US" dirty="0"/>
              <a:t>。</a:t>
            </a:r>
            <a:endParaRPr lang="zh-TW" altLang="en-US" sz="2800" dirty="0"/>
          </a:p>
        </p:txBody>
      </p:sp>
      <p:sp>
        <p:nvSpPr>
          <p:cNvPr id="8" name="箭號: 向右 7">
            <a:extLst>
              <a:ext uri="{FF2B5EF4-FFF2-40B4-BE49-F238E27FC236}">
                <a16:creationId xmlns:a16="http://schemas.microsoft.com/office/drawing/2014/main" id="{6C377ECC-2D2E-1068-55B1-1D0459646311}"/>
              </a:ext>
            </a:extLst>
          </p:cNvPr>
          <p:cNvSpPr/>
          <p:nvPr/>
        </p:nvSpPr>
        <p:spPr>
          <a:xfrm>
            <a:off x="5407140" y="3907147"/>
            <a:ext cx="1541123" cy="48288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0" name="Picture 2">
            <a:extLst>
              <a:ext uri="{FF2B5EF4-FFF2-40B4-BE49-F238E27FC236}">
                <a16:creationId xmlns:a16="http://schemas.microsoft.com/office/drawing/2014/main" id="{A01C4254-68BA-B750-42E2-11CEADE44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264" y="2404153"/>
            <a:ext cx="2946271" cy="3845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6898E5-165E-F847-8FA6-38EB2336E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0868" y="2404153"/>
            <a:ext cx="2946271" cy="3845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016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rPr>
              <a:t>程式執行</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83561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en-US" altLang="zh-TW" dirty="0"/>
              <a:t>CNN</a:t>
            </a:r>
            <a:r>
              <a:rPr lang="zh-TW" altLang="en-US" dirty="0"/>
              <a:t>模型 </a:t>
            </a:r>
            <a:r>
              <a:rPr lang="en-US" altLang="zh-TW" dirty="0"/>
              <a:t>—</a:t>
            </a:r>
            <a:r>
              <a:rPr lang="zh-TW" altLang="en-US" dirty="0"/>
              <a:t> 引入訓練集</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26</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1734120"/>
            <a:ext cx="10515600" cy="3859742"/>
          </a:xfrm>
        </p:spPr>
        <p:txBody>
          <a:bodyPr/>
          <a:lstStyle/>
          <a:p>
            <a:pPr>
              <a:lnSpc>
                <a:spcPct val="150000"/>
              </a:lnSpc>
            </a:pPr>
            <a:r>
              <a:rPr lang="zh-TW" altLang="zh-TW" dirty="0"/>
              <a:t>首先我們會需要用來訓練模型的圖片，當然可以使用自己的圖片，甚至建立自己的</a:t>
            </a:r>
            <a:r>
              <a:rPr lang="en-US" altLang="zh-TW" dirty="0"/>
              <a:t>Database</a:t>
            </a:r>
            <a:r>
              <a:rPr lang="zh-TW" altLang="zh-TW" dirty="0"/>
              <a:t>，但是自己建立圖片庫會產生許多問題，如手機拍的圖片資料量過大、上網找的圖片有版權等；所以我們決定使用</a:t>
            </a:r>
            <a:r>
              <a:rPr lang="en-US" altLang="zh-TW" dirty="0"/>
              <a:t>CIFAR-100</a:t>
            </a:r>
            <a:r>
              <a:rPr lang="zh-TW" altLang="en-US" dirty="0"/>
              <a:t>的開源圖片庫</a:t>
            </a:r>
            <a:r>
              <a:rPr lang="zh-TW" altLang="zh-TW" dirty="0"/>
              <a:t>，</a:t>
            </a:r>
            <a:r>
              <a:rPr lang="zh-TW" altLang="en-US" dirty="0"/>
              <a:t>省下不必要的麻煩。</a:t>
            </a:r>
          </a:p>
        </p:txBody>
      </p:sp>
    </p:spTree>
    <p:extLst>
      <p:ext uri="{BB962C8B-B14F-4D97-AF65-F5344CB8AC3E}">
        <p14:creationId xmlns:p14="http://schemas.microsoft.com/office/powerpoint/2010/main" val="403408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E27-2B79-752A-AA0A-217769220C3A}"/>
              </a:ext>
            </a:extLst>
          </p:cNvPr>
          <p:cNvSpPr>
            <a:spLocks noGrp="1"/>
          </p:cNvSpPr>
          <p:nvPr>
            <p:ph type="title"/>
          </p:nvPr>
        </p:nvSpPr>
        <p:spPr/>
        <p:txBody>
          <a:bodyPr/>
          <a:lstStyle/>
          <a:p>
            <a:r>
              <a:rPr lang="en-US" altLang="zh-TW" dirty="0"/>
              <a:t>CNN</a:t>
            </a:r>
            <a:r>
              <a:rPr lang="zh-TW" altLang="en-US" dirty="0"/>
              <a:t>模型 </a:t>
            </a:r>
            <a:r>
              <a:rPr lang="en-US" altLang="zh-TW" dirty="0"/>
              <a:t>—</a:t>
            </a:r>
            <a:r>
              <a:rPr lang="zh-TW" altLang="en-US" dirty="0"/>
              <a:t> 定義模型</a:t>
            </a:r>
          </a:p>
        </p:txBody>
      </p:sp>
      <p:sp>
        <p:nvSpPr>
          <p:cNvPr id="3" name="日期版面配置區 2">
            <a:extLst>
              <a:ext uri="{FF2B5EF4-FFF2-40B4-BE49-F238E27FC236}">
                <a16:creationId xmlns:a16="http://schemas.microsoft.com/office/drawing/2014/main" id="{FBB3D1B2-1B35-A294-485A-4207CF82DDCA}"/>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1B5AE292-351D-4CED-B007-B1EDA440805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3345A9EB-9EDD-646A-CEDF-59243877AD7A}"/>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27</a:t>
            </a:fld>
            <a:endParaRPr lang="zh-TW" altLang="en-US" noProof="0">
              <a:solidFill>
                <a:prstClr val="black">
                  <a:tint val="75000"/>
                </a:prstClr>
              </a:solidFill>
              <a:latin typeface="Microsoft JhengHei UI" panose="020B0604030504040204" pitchFamily="34" charset="-120"/>
            </a:endParaRPr>
          </a:p>
        </p:txBody>
      </p:sp>
      <p:sp>
        <p:nvSpPr>
          <p:cNvPr id="6" name="內容版面配置區 5">
            <a:extLst>
              <a:ext uri="{FF2B5EF4-FFF2-40B4-BE49-F238E27FC236}">
                <a16:creationId xmlns:a16="http://schemas.microsoft.com/office/drawing/2014/main" id="{A9988A7B-69C2-77EA-E6CB-BDFD876059F9}"/>
              </a:ext>
            </a:extLst>
          </p:cNvPr>
          <p:cNvSpPr>
            <a:spLocks noGrp="1"/>
          </p:cNvSpPr>
          <p:nvPr>
            <p:ph idx="1"/>
          </p:nvPr>
        </p:nvSpPr>
        <p:spPr>
          <a:xfrm>
            <a:off x="838200" y="1734120"/>
            <a:ext cx="10515600" cy="812435"/>
          </a:xfrm>
        </p:spPr>
        <p:txBody>
          <a:bodyPr/>
          <a:lstStyle/>
          <a:p>
            <a:pPr>
              <a:lnSpc>
                <a:spcPct val="150000"/>
              </a:lnSpc>
            </a:pPr>
            <a:r>
              <a:rPr lang="zh-TW" altLang="en-US" dirty="0"/>
              <a:t>接著定義神經網路模型，我們的</a:t>
            </a:r>
            <a:r>
              <a:rPr lang="en-US" altLang="zh-TW" dirty="0"/>
              <a:t>CNN</a:t>
            </a:r>
            <a:r>
              <a:rPr lang="zh-TW" altLang="en-US" dirty="0"/>
              <a:t>流程大概如下圖所示：</a:t>
            </a:r>
          </a:p>
        </p:txBody>
      </p:sp>
      <p:grpSp>
        <p:nvGrpSpPr>
          <p:cNvPr id="63" name="群組 62">
            <a:extLst>
              <a:ext uri="{FF2B5EF4-FFF2-40B4-BE49-F238E27FC236}">
                <a16:creationId xmlns:a16="http://schemas.microsoft.com/office/drawing/2014/main" id="{E45FB58C-9D76-B305-BAD6-D83477EB8A20}"/>
              </a:ext>
            </a:extLst>
          </p:cNvPr>
          <p:cNvGrpSpPr/>
          <p:nvPr/>
        </p:nvGrpSpPr>
        <p:grpSpPr>
          <a:xfrm>
            <a:off x="825914" y="2912242"/>
            <a:ext cx="10798273" cy="2995047"/>
            <a:chOff x="825914" y="2912242"/>
            <a:chExt cx="10798273" cy="2995047"/>
          </a:xfrm>
        </p:grpSpPr>
        <p:sp>
          <p:nvSpPr>
            <p:cNvPr id="7" name="矩形 6">
              <a:extLst>
                <a:ext uri="{FF2B5EF4-FFF2-40B4-BE49-F238E27FC236}">
                  <a16:creationId xmlns:a16="http://schemas.microsoft.com/office/drawing/2014/main" id="{E65317CB-C580-489D-960B-D7B427475671}"/>
                </a:ext>
              </a:extLst>
            </p:cNvPr>
            <p:cNvSpPr/>
            <p:nvPr/>
          </p:nvSpPr>
          <p:spPr>
            <a:xfrm>
              <a:off x="825914" y="4058262"/>
              <a:ext cx="983226" cy="6833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輸入</a:t>
              </a:r>
            </a:p>
          </p:txBody>
        </p:sp>
        <p:sp>
          <p:nvSpPr>
            <p:cNvPr id="8" name="矩形 7">
              <a:extLst>
                <a:ext uri="{FF2B5EF4-FFF2-40B4-BE49-F238E27FC236}">
                  <a16:creationId xmlns:a16="http://schemas.microsoft.com/office/drawing/2014/main" id="{2070A168-9C5D-E811-E716-9EB49A41611C}"/>
                </a:ext>
              </a:extLst>
            </p:cNvPr>
            <p:cNvSpPr/>
            <p:nvPr/>
          </p:nvSpPr>
          <p:spPr>
            <a:xfrm>
              <a:off x="2519517" y="2912242"/>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Conv2D</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D4DAABC4-B926-50D3-DD72-79F206802D5D}"/>
                </a:ext>
              </a:extLst>
            </p:cNvPr>
            <p:cNvSpPr/>
            <p:nvPr/>
          </p:nvSpPr>
          <p:spPr>
            <a:xfrm>
              <a:off x="2206113" y="4068093"/>
              <a:ext cx="1882877"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MaxPooling2D</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17DC71D8-A18B-8822-7FA4-FB4633673A54}"/>
                </a:ext>
              </a:extLst>
            </p:cNvPr>
            <p:cNvSpPr/>
            <p:nvPr/>
          </p:nvSpPr>
          <p:spPr>
            <a:xfrm>
              <a:off x="2519518" y="5223946"/>
              <a:ext cx="1256070"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Dropout</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021C6570-A888-6848-53DD-EC1837551783}"/>
                </a:ext>
              </a:extLst>
            </p:cNvPr>
            <p:cNvSpPr/>
            <p:nvPr/>
          </p:nvSpPr>
          <p:spPr>
            <a:xfrm>
              <a:off x="10640961" y="4048430"/>
              <a:ext cx="983226" cy="6833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ysClr val="windowText" lastClr="000000"/>
                  </a:solidFill>
                  <a:latin typeface="微軟正黑體" panose="020B0604030504040204" pitchFamily="34" charset="-120"/>
                  <a:ea typeface="微軟正黑體" panose="020B0604030504040204" pitchFamily="34" charset="-120"/>
                </a:rPr>
                <a:t>輸出</a:t>
              </a:r>
            </a:p>
          </p:txBody>
        </p:sp>
        <p:sp>
          <p:nvSpPr>
            <p:cNvPr id="22" name="矩形 21">
              <a:extLst>
                <a:ext uri="{FF2B5EF4-FFF2-40B4-BE49-F238E27FC236}">
                  <a16:creationId xmlns:a16="http://schemas.microsoft.com/office/drawing/2014/main" id="{6965175C-F18F-4334-A1F5-F7A0CA43F853}"/>
                </a:ext>
              </a:extLst>
            </p:cNvPr>
            <p:cNvSpPr/>
            <p:nvPr/>
          </p:nvSpPr>
          <p:spPr>
            <a:xfrm>
              <a:off x="4799367" y="2912242"/>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Conv2D</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3" name="矩形 22">
              <a:extLst>
                <a:ext uri="{FF2B5EF4-FFF2-40B4-BE49-F238E27FC236}">
                  <a16:creationId xmlns:a16="http://schemas.microsoft.com/office/drawing/2014/main" id="{2AFA2EFC-9D01-854E-DA0E-FDE1AF94C41C}"/>
                </a:ext>
              </a:extLst>
            </p:cNvPr>
            <p:cNvSpPr/>
            <p:nvPr/>
          </p:nvSpPr>
          <p:spPr>
            <a:xfrm>
              <a:off x="4485963" y="4068093"/>
              <a:ext cx="1882877"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MaxPooling2D</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4" name="矩形 23">
              <a:extLst>
                <a:ext uri="{FF2B5EF4-FFF2-40B4-BE49-F238E27FC236}">
                  <a16:creationId xmlns:a16="http://schemas.microsoft.com/office/drawing/2014/main" id="{6D26869C-DBF5-8A78-7867-CC38874BFF2E}"/>
                </a:ext>
              </a:extLst>
            </p:cNvPr>
            <p:cNvSpPr/>
            <p:nvPr/>
          </p:nvSpPr>
          <p:spPr>
            <a:xfrm>
              <a:off x="4799368" y="5223946"/>
              <a:ext cx="1256070"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Dropout</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5" name="矩形 24">
              <a:extLst>
                <a:ext uri="{FF2B5EF4-FFF2-40B4-BE49-F238E27FC236}">
                  <a16:creationId xmlns:a16="http://schemas.microsoft.com/office/drawing/2014/main" id="{F896DAA4-A504-4228-DCFD-08E7EEFA3E35}"/>
                </a:ext>
              </a:extLst>
            </p:cNvPr>
            <p:cNvSpPr/>
            <p:nvPr/>
          </p:nvSpPr>
          <p:spPr>
            <a:xfrm>
              <a:off x="7079217" y="2912242"/>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Flatten</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7" name="矩形 26">
              <a:extLst>
                <a:ext uri="{FF2B5EF4-FFF2-40B4-BE49-F238E27FC236}">
                  <a16:creationId xmlns:a16="http://schemas.microsoft.com/office/drawing/2014/main" id="{838677D2-51C8-C346-2929-F8B6282FEF2E}"/>
                </a:ext>
              </a:extLst>
            </p:cNvPr>
            <p:cNvSpPr/>
            <p:nvPr/>
          </p:nvSpPr>
          <p:spPr>
            <a:xfrm>
              <a:off x="7079218" y="5223946"/>
              <a:ext cx="1256070"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Dropout</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8" name="矩形 27">
              <a:extLst>
                <a:ext uri="{FF2B5EF4-FFF2-40B4-BE49-F238E27FC236}">
                  <a16:creationId xmlns:a16="http://schemas.microsoft.com/office/drawing/2014/main" id="{EAE647D0-DECB-7831-4291-02E875E92A39}"/>
                </a:ext>
              </a:extLst>
            </p:cNvPr>
            <p:cNvSpPr/>
            <p:nvPr/>
          </p:nvSpPr>
          <p:spPr>
            <a:xfrm>
              <a:off x="7079217" y="4052395"/>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Dense</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987D35A4-125F-6925-F1A1-EB9E4194FB1A}"/>
                </a:ext>
              </a:extLst>
            </p:cNvPr>
            <p:cNvSpPr/>
            <p:nvPr/>
          </p:nvSpPr>
          <p:spPr>
            <a:xfrm>
              <a:off x="8888353" y="4052395"/>
              <a:ext cx="1256071" cy="68334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latin typeface="微軟正黑體" panose="020B0604030504040204" pitchFamily="34" charset="-120"/>
                  <a:ea typeface="微軟正黑體" panose="020B0604030504040204" pitchFamily="34" charset="-120"/>
                </a:rPr>
                <a:t>Dense</a:t>
              </a:r>
              <a:endParaRPr lang="zh-TW" altLang="en-US" dirty="0">
                <a:solidFill>
                  <a:sysClr val="windowText" lastClr="000000"/>
                </a:solidFill>
                <a:latin typeface="微軟正黑體" panose="020B0604030504040204" pitchFamily="34" charset="-120"/>
                <a:ea typeface="微軟正黑體" panose="020B0604030504040204" pitchFamily="34" charset="-120"/>
              </a:endParaRPr>
            </a:p>
          </p:txBody>
        </p:sp>
        <p:cxnSp>
          <p:nvCxnSpPr>
            <p:cNvPr id="31" name="接點: 肘形 30">
              <a:extLst>
                <a:ext uri="{FF2B5EF4-FFF2-40B4-BE49-F238E27FC236}">
                  <a16:creationId xmlns:a16="http://schemas.microsoft.com/office/drawing/2014/main" id="{967B42F6-C0FC-D662-FF31-BBA6E63017D0}"/>
                </a:ext>
              </a:extLst>
            </p:cNvPr>
            <p:cNvCxnSpPr>
              <a:stCxn id="7" idx="0"/>
              <a:endCxn id="8" idx="1"/>
            </p:cNvCxnSpPr>
            <p:nvPr/>
          </p:nvCxnSpPr>
          <p:spPr>
            <a:xfrm rot="5400000" flipH="1" flipV="1">
              <a:off x="1516348" y="3055093"/>
              <a:ext cx="804348" cy="120199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線單箭頭接點 32">
              <a:extLst>
                <a:ext uri="{FF2B5EF4-FFF2-40B4-BE49-F238E27FC236}">
                  <a16:creationId xmlns:a16="http://schemas.microsoft.com/office/drawing/2014/main" id="{CCA9821D-07DD-55B0-A484-A6010677C104}"/>
                </a:ext>
              </a:extLst>
            </p:cNvPr>
            <p:cNvCxnSpPr>
              <a:stCxn id="8" idx="2"/>
              <a:endCxn id="9" idx="0"/>
            </p:cNvCxnSpPr>
            <p:nvPr/>
          </p:nvCxnSpPr>
          <p:spPr>
            <a:xfrm flipH="1">
              <a:off x="3147552" y="3595585"/>
              <a:ext cx="1" cy="472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線單箭頭接點 34">
              <a:extLst>
                <a:ext uri="{FF2B5EF4-FFF2-40B4-BE49-F238E27FC236}">
                  <a16:creationId xmlns:a16="http://schemas.microsoft.com/office/drawing/2014/main" id="{A30749D6-8E70-311D-DFD9-261C432242B8}"/>
                </a:ext>
              </a:extLst>
            </p:cNvPr>
            <p:cNvCxnSpPr>
              <a:stCxn id="9" idx="2"/>
              <a:endCxn id="10" idx="0"/>
            </p:cNvCxnSpPr>
            <p:nvPr/>
          </p:nvCxnSpPr>
          <p:spPr>
            <a:xfrm>
              <a:off x="3147552" y="4751436"/>
              <a:ext cx="1" cy="47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接點: 肘形 36">
              <a:extLst>
                <a:ext uri="{FF2B5EF4-FFF2-40B4-BE49-F238E27FC236}">
                  <a16:creationId xmlns:a16="http://schemas.microsoft.com/office/drawing/2014/main" id="{CE7023F8-25DB-C091-C374-97F40C6F6D33}"/>
                </a:ext>
              </a:extLst>
            </p:cNvPr>
            <p:cNvCxnSpPr>
              <a:stCxn id="10" idx="3"/>
              <a:endCxn id="22" idx="1"/>
            </p:cNvCxnSpPr>
            <p:nvPr/>
          </p:nvCxnSpPr>
          <p:spPr>
            <a:xfrm flipV="1">
              <a:off x="3775588" y="3253914"/>
              <a:ext cx="1023779" cy="23117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線單箭頭接點 38">
              <a:extLst>
                <a:ext uri="{FF2B5EF4-FFF2-40B4-BE49-F238E27FC236}">
                  <a16:creationId xmlns:a16="http://schemas.microsoft.com/office/drawing/2014/main" id="{A3F93B91-C2C3-3184-90B1-AA2EAF109ED2}"/>
                </a:ext>
              </a:extLst>
            </p:cNvPr>
            <p:cNvCxnSpPr>
              <a:stCxn id="22" idx="2"/>
              <a:endCxn id="23" idx="0"/>
            </p:cNvCxnSpPr>
            <p:nvPr/>
          </p:nvCxnSpPr>
          <p:spPr>
            <a:xfrm flipH="1">
              <a:off x="5427402" y="3595585"/>
              <a:ext cx="1" cy="472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線單箭頭接點 40">
              <a:extLst>
                <a:ext uri="{FF2B5EF4-FFF2-40B4-BE49-F238E27FC236}">
                  <a16:creationId xmlns:a16="http://schemas.microsoft.com/office/drawing/2014/main" id="{E4717810-E723-DB00-4788-6102F81750D6}"/>
                </a:ext>
              </a:extLst>
            </p:cNvPr>
            <p:cNvCxnSpPr>
              <a:stCxn id="23" idx="2"/>
              <a:endCxn id="24" idx="0"/>
            </p:cNvCxnSpPr>
            <p:nvPr/>
          </p:nvCxnSpPr>
          <p:spPr>
            <a:xfrm>
              <a:off x="5427402" y="4751436"/>
              <a:ext cx="1" cy="472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接點: 肘形 42">
              <a:extLst>
                <a:ext uri="{FF2B5EF4-FFF2-40B4-BE49-F238E27FC236}">
                  <a16:creationId xmlns:a16="http://schemas.microsoft.com/office/drawing/2014/main" id="{58A0B9E3-22A0-046E-9325-7213988F683F}"/>
                </a:ext>
              </a:extLst>
            </p:cNvPr>
            <p:cNvCxnSpPr>
              <a:stCxn id="24" idx="3"/>
              <a:endCxn id="25" idx="1"/>
            </p:cNvCxnSpPr>
            <p:nvPr/>
          </p:nvCxnSpPr>
          <p:spPr>
            <a:xfrm flipV="1">
              <a:off x="6055438" y="3253914"/>
              <a:ext cx="1023779" cy="23117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線單箭頭接點 44">
              <a:extLst>
                <a:ext uri="{FF2B5EF4-FFF2-40B4-BE49-F238E27FC236}">
                  <a16:creationId xmlns:a16="http://schemas.microsoft.com/office/drawing/2014/main" id="{EBD62788-553C-1FD3-D14E-1A1535C4C94F}"/>
                </a:ext>
              </a:extLst>
            </p:cNvPr>
            <p:cNvCxnSpPr>
              <a:stCxn id="25" idx="2"/>
              <a:endCxn id="28" idx="0"/>
            </p:cNvCxnSpPr>
            <p:nvPr/>
          </p:nvCxnSpPr>
          <p:spPr>
            <a:xfrm>
              <a:off x="7707253" y="3595585"/>
              <a:ext cx="0" cy="456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線單箭頭接點 46">
              <a:extLst>
                <a:ext uri="{FF2B5EF4-FFF2-40B4-BE49-F238E27FC236}">
                  <a16:creationId xmlns:a16="http://schemas.microsoft.com/office/drawing/2014/main" id="{EECA7C37-46C6-ADC5-4D0C-9BEBA894457E}"/>
                </a:ext>
              </a:extLst>
            </p:cNvPr>
            <p:cNvCxnSpPr>
              <a:stCxn id="28" idx="2"/>
              <a:endCxn id="27" idx="0"/>
            </p:cNvCxnSpPr>
            <p:nvPr/>
          </p:nvCxnSpPr>
          <p:spPr>
            <a:xfrm>
              <a:off x="7707253" y="4735738"/>
              <a:ext cx="0" cy="488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接點: 肘形 48">
              <a:extLst>
                <a:ext uri="{FF2B5EF4-FFF2-40B4-BE49-F238E27FC236}">
                  <a16:creationId xmlns:a16="http://schemas.microsoft.com/office/drawing/2014/main" id="{33C37580-1D70-9F22-1E18-E04F6565B0AC}"/>
                </a:ext>
              </a:extLst>
            </p:cNvPr>
            <p:cNvCxnSpPr>
              <a:stCxn id="27" idx="3"/>
              <a:endCxn id="29" idx="1"/>
            </p:cNvCxnSpPr>
            <p:nvPr/>
          </p:nvCxnSpPr>
          <p:spPr>
            <a:xfrm flipV="1">
              <a:off x="8335288" y="4394067"/>
              <a:ext cx="553065" cy="11715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線單箭頭接點 50">
              <a:extLst>
                <a:ext uri="{FF2B5EF4-FFF2-40B4-BE49-F238E27FC236}">
                  <a16:creationId xmlns:a16="http://schemas.microsoft.com/office/drawing/2014/main" id="{F428FDF0-D6A6-1272-D1B5-0C0AE4C5DD05}"/>
                </a:ext>
              </a:extLst>
            </p:cNvPr>
            <p:cNvCxnSpPr>
              <a:stCxn id="29" idx="3"/>
              <a:endCxn id="18" idx="1"/>
            </p:cNvCxnSpPr>
            <p:nvPr/>
          </p:nvCxnSpPr>
          <p:spPr>
            <a:xfrm flipV="1">
              <a:off x="10144424" y="4390102"/>
              <a:ext cx="496537" cy="3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34676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9DEB8F4-957D-47B4-2C40-400C643C8134}"/>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3" name="頁尾版面配置區 2">
            <a:extLst>
              <a:ext uri="{FF2B5EF4-FFF2-40B4-BE49-F238E27FC236}">
                <a16:creationId xmlns:a16="http://schemas.microsoft.com/office/drawing/2014/main" id="{C747243B-DBB1-E40D-21D3-A5DB65AB5174}"/>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37300A04-5959-797C-A2FB-F15AB79F2AF5}"/>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28</a:t>
            </a:fld>
            <a:endParaRPr lang="zh-TW" altLang="en-US" noProof="0">
              <a:solidFill>
                <a:prstClr val="black">
                  <a:tint val="75000"/>
                </a:prstClr>
              </a:solidFill>
              <a:latin typeface="Microsoft JhengHei UI" panose="020B0604030504040204" pitchFamily="34" charset="-120"/>
            </a:endParaRPr>
          </a:p>
        </p:txBody>
      </p:sp>
      <p:sp>
        <p:nvSpPr>
          <p:cNvPr id="6" name="箭號: 向右 5">
            <a:extLst>
              <a:ext uri="{FF2B5EF4-FFF2-40B4-BE49-F238E27FC236}">
                <a16:creationId xmlns:a16="http://schemas.microsoft.com/office/drawing/2014/main" id="{04985724-ECF5-6556-C2C6-F469DEEECAF9}"/>
              </a:ext>
            </a:extLst>
          </p:cNvPr>
          <p:cNvSpPr/>
          <p:nvPr/>
        </p:nvSpPr>
        <p:spPr>
          <a:xfrm>
            <a:off x="4406396" y="5015512"/>
            <a:ext cx="2590802" cy="536286"/>
          </a:xfrm>
          <a:prstGeom prst="rightArrow">
            <a:avLst/>
          </a:prstGeom>
          <a:solidFill>
            <a:srgbClr val="D7B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E2434B2D-B70B-E7C4-8EDE-2C4DD39D1CD3}"/>
              </a:ext>
            </a:extLst>
          </p:cNvPr>
          <p:cNvSpPr/>
          <p:nvPr/>
        </p:nvSpPr>
        <p:spPr>
          <a:xfrm>
            <a:off x="4406395" y="808383"/>
            <a:ext cx="2590803" cy="536286"/>
          </a:xfrm>
          <a:prstGeom prst="rightArrow">
            <a:avLst/>
          </a:prstGeom>
          <a:solidFill>
            <a:srgbClr val="BD5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FA9D9C2E-74B2-1485-4187-DDF1039538A7}"/>
              </a:ext>
            </a:extLst>
          </p:cNvPr>
          <p:cNvSpPr/>
          <p:nvPr/>
        </p:nvSpPr>
        <p:spPr>
          <a:xfrm>
            <a:off x="9622057" y="391274"/>
            <a:ext cx="2384658" cy="588584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D7EF74F6-56C0-0F55-4D93-D3410308960D}"/>
              </a:ext>
            </a:extLst>
          </p:cNvPr>
          <p:cNvSpPr/>
          <p:nvPr/>
        </p:nvSpPr>
        <p:spPr>
          <a:xfrm>
            <a:off x="1663455" y="391273"/>
            <a:ext cx="2748015" cy="588584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73B404BE-5198-D512-E2A9-721E1512A1E1}"/>
              </a:ext>
            </a:extLst>
          </p:cNvPr>
          <p:cNvSpPr/>
          <p:nvPr/>
        </p:nvSpPr>
        <p:spPr>
          <a:xfrm>
            <a:off x="1820672" y="1291234"/>
            <a:ext cx="2433586" cy="111653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rPr>
              <a:t>原圖片模糊灰階</a:t>
            </a:r>
          </a:p>
        </p:txBody>
      </p:sp>
      <p:sp>
        <p:nvSpPr>
          <p:cNvPr id="12" name="矩形: 圓角 11">
            <a:extLst>
              <a:ext uri="{FF2B5EF4-FFF2-40B4-BE49-F238E27FC236}">
                <a16:creationId xmlns:a16="http://schemas.microsoft.com/office/drawing/2014/main" id="{B49148A3-11EF-2BD7-66EC-D220063774BE}"/>
              </a:ext>
            </a:extLst>
          </p:cNvPr>
          <p:cNvSpPr/>
          <p:nvPr/>
        </p:nvSpPr>
        <p:spPr>
          <a:xfrm>
            <a:off x="6997199" y="391274"/>
            <a:ext cx="2105610" cy="588584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717F4B3E-EB7A-3375-2C35-5D49DF8DA01F}"/>
              </a:ext>
            </a:extLst>
          </p:cNvPr>
          <p:cNvSpPr/>
          <p:nvPr/>
        </p:nvSpPr>
        <p:spPr>
          <a:xfrm>
            <a:off x="9758399" y="1291234"/>
            <a:ext cx="2124373" cy="111653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rPr>
              <a:t>原圖片之結果</a:t>
            </a:r>
          </a:p>
        </p:txBody>
      </p:sp>
      <p:sp>
        <p:nvSpPr>
          <p:cNvPr id="16" name="矩形: 圓角 15">
            <a:extLst>
              <a:ext uri="{FF2B5EF4-FFF2-40B4-BE49-F238E27FC236}">
                <a16:creationId xmlns:a16="http://schemas.microsoft.com/office/drawing/2014/main" id="{88F429AF-B727-CFD7-2740-6A5BBEFC218D}"/>
              </a:ext>
            </a:extLst>
          </p:cNvPr>
          <p:cNvSpPr/>
          <p:nvPr/>
        </p:nvSpPr>
        <p:spPr>
          <a:xfrm>
            <a:off x="9809935" y="3135912"/>
            <a:ext cx="2021305" cy="279554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latin typeface="微軟正黑體" panose="020B0604030504040204" pitchFamily="34" charset="-120"/>
                <a:ea typeface="微軟正黑體" panose="020B0604030504040204" pitchFamily="34" charset="-120"/>
              </a:rPr>
              <a:t>二維傅立葉轉換之結果</a:t>
            </a:r>
          </a:p>
        </p:txBody>
      </p:sp>
      <p:sp>
        <p:nvSpPr>
          <p:cNvPr id="19" name="文字方塊 18">
            <a:extLst>
              <a:ext uri="{FF2B5EF4-FFF2-40B4-BE49-F238E27FC236}">
                <a16:creationId xmlns:a16="http://schemas.microsoft.com/office/drawing/2014/main" id="{76A4B1A3-59C3-9F47-D6DB-7B3990A0CD77}"/>
              </a:ext>
            </a:extLst>
          </p:cNvPr>
          <p:cNvSpPr txBox="1"/>
          <p:nvPr/>
        </p:nvSpPr>
        <p:spPr>
          <a:xfrm>
            <a:off x="1923741" y="613000"/>
            <a:ext cx="2227445" cy="461665"/>
          </a:xfrm>
          <a:prstGeom prst="rect">
            <a:avLst/>
          </a:prstGeom>
          <a:noFill/>
        </p:spPr>
        <p:txBody>
          <a:bodyPr wrap="square" rtlCol="0">
            <a:spAutoFit/>
          </a:bodyPr>
          <a:lstStyle/>
          <a:p>
            <a:pPr algn="ctr"/>
            <a:r>
              <a:rPr lang="zh-TW" altLang="en-US" sz="2400" b="1" dirty="0">
                <a:solidFill>
                  <a:schemeClr val="accent2"/>
                </a:solidFill>
                <a:latin typeface="微軟正黑體" panose="020B0604030504040204" pitchFamily="34" charset="-120"/>
                <a:ea typeface="微軟正黑體" panose="020B0604030504040204" pitchFamily="34" charset="-120"/>
              </a:rPr>
              <a:t>改變圖片資訊</a:t>
            </a:r>
          </a:p>
        </p:txBody>
      </p:sp>
      <p:sp>
        <p:nvSpPr>
          <p:cNvPr id="20" name="文字方塊 19">
            <a:extLst>
              <a:ext uri="{FF2B5EF4-FFF2-40B4-BE49-F238E27FC236}">
                <a16:creationId xmlns:a16="http://schemas.microsoft.com/office/drawing/2014/main" id="{10E4E13A-A76D-81E4-035C-EAA830FA85E3}"/>
              </a:ext>
            </a:extLst>
          </p:cNvPr>
          <p:cNvSpPr txBox="1"/>
          <p:nvPr/>
        </p:nvSpPr>
        <p:spPr>
          <a:xfrm>
            <a:off x="7051163" y="2407765"/>
            <a:ext cx="2027646" cy="1686487"/>
          </a:xfrm>
          <a:prstGeom prst="rect">
            <a:avLst/>
          </a:prstGeom>
          <a:noFill/>
        </p:spPr>
        <p:txBody>
          <a:bodyPr wrap="square" rtlCol="0">
            <a:spAutoFit/>
          </a:bodyPr>
          <a:lstStyle/>
          <a:p>
            <a:pPr algn="ctr">
              <a:lnSpc>
                <a:spcPct val="150000"/>
              </a:lnSpc>
            </a:pPr>
            <a:r>
              <a:rPr lang="zh-TW" altLang="en-US" sz="2400" b="1" dirty="0">
                <a:solidFill>
                  <a:schemeClr val="accent2"/>
                </a:solidFill>
                <a:latin typeface="微軟正黑體" panose="020B0604030504040204" pitchFamily="34" charset="-120"/>
                <a:ea typeface="微軟正黑體" panose="020B0604030504040204" pitchFamily="34" charset="-120"/>
              </a:rPr>
              <a:t>對我們訓練完的</a:t>
            </a:r>
            <a:r>
              <a:rPr lang="en-US" altLang="zh-TW" sz="2400" b="1" dirty="0">
                <a:solidFill>
                  <a:schemeClr val="accent2"/>
                </a:solidFill>
                <a:latin typeface="微軟正黑體" panose="020B0604030504040204" pitchFamily="34" charset="-120"/>
                <a:ea typeface="微軟正黑體" panose="020B0604030504040204" pitchFamily="34" charset="-120"/>
              </a:rPr>
              <a:t>CNN</a:t>
            </a:r>
            <a:r>
              <a:rPr lang="zh-TW" altLang="en-US" sz="2400" b="1" dirty="0">
                <a:solidFill>
                  <a:schemeClr val="accent2"/>
                </a:solidFill>
                <a:latin typeface="微軟正黑體" panose="020B0604030504040204" pitchFamily="34" charset="-120"/>
                <a:ea typeface="微軟正黑體" panose="020B0604030504040204" pitchFamily="34" charset="-120"/>
              </a:rPr>
              <a:t>模型做圖片辨識</a:t>
            </a:r>
          </a:p>
        </p:txBody>
      </p:sp>
      <p:sp>
        <p:nvSpPr>
          <p:cNvPr id="21" name="文字方塊 20">
            <a:extLst>
              <a:ext uri="{FF2B5EF4-FFF2-40B4-BE49-F238E27FC236}">
                <a16:creationId xmlns:a16="http://schemas.microsoft.com/office/drawing/2014/main" id="{626090BE-EF54-BDB9-488D-04A12F695340}"/>
              </a:ext>
            </a:extLst>
          </p:cNvPr>
          <p:cNvSpPr txBox="1"/>
          <p:nvPr/>
        </p:nvSpPr>
        <p:spPr>
          <a:xfrm>
            <a:off x="9706867" y="613000"/>
            <a:ext cx="2227445" cy="461665"/>
          </a:xfrm>
          <a:prstGeom prst="rect">
            <a:avLst/>
          </a:prstGeom>
          <a:noFill/>
        </p:spPr>
        <p:txBody>
          <a:bodyPr wrap="square" rtlCol="0">
            <a:spAutoFit/>
          </a:bodyPr>
          <a:lstStyle/>
          <a:p>
            <a:pPr algn="ctr"/>
            <a:r>
              <a:rPr lang="zh-TW" altLang="en-US" sz="2400" b="1" dirty="0">
                <a:solidFill>
                  <a:schemeClr val="accent2"/>
                </a:solidFill>
                <a:latin typeface="微軟正黑體" panose="020B0604030504040204" pitchFamily="34" charset="-120"/>
                <a:ea typeface="微軟正黑體" panose="020B0604030504040204" pitchFamily="34" charset="-120"/>
              </a:rPr>
              <a:t>比較訓練結果</a:t>
            </a:r>
          </a:p>
        </p:txBody>
      </p:sp>
      <p:sp>
        <p:nvSpPr>
          <p:cNvPr id="22" name="矩形: 圓角 21">
            <a:extLst>
              <a:ext uri="{FF2B5EF4-FFF2-40B4-BE49-F238E27FC236}">
                <a16:creationId xmlns:a16="http://schemas.microsoft.com/office/drawing/2014/main" id="{03050112-A76D-5CA2-02C3-702BF869522F}"/>
              </a:ext>
            </a:extLst>
          </p:cNvPr>
          <p:cNvSpPr/>
          <p:nvPr/>
        </p:nvSpPr>
        <p:spPr>
          <a:xfrm>
            <a:off x="185285" y="405709"/>
            <a:ext cx="1200753" cy="588584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4A1A6B92-C081-07AC-09CD-59CC3C7D529E}"/>
              </a:ext>
            </a:extLst>
          </p:cNvPr>
          <p:cNvSpPr/>
          <p:nvPr/>
        </p:nvSpPr>
        <p:spPr>
          <a:xfrm>
            <a:off x="1820672" y="2969342"/>
            <a:ext cx="2433586" cy="315442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原圖片</a:t>
            </a:r>
            <a:r>
              <a:rPr lang="zh-TW" altLang="en-US" b="1" dirty="0">
                <a:latin typeface="微軟正黑體" panose="020B0604030504040204" pitchFamily="34" charset="-120"/>
                <a:ea typeface="微軟正黑體" panose="020B0604030504040204" pitchFamily="34" charset="-120"/>
              </a:rPr>
              <a:t>灰階</a:t>
            </a:r>
          </a:p>
        </p:txBody>
      </p:sp>
      <p:sp>
        <p:nvSpPr>
          <p:cNvPr id="23" name="文字方塊 22">
            <a:extLst>
              <a:ext uri="{FF2B5EF4-FFF2-40B4-BE49-F238E27FC236}">
                <a16:creationId xmlns:a16="http://schemas.microsoft.com/office/drawing/2014/main" id="{68788B5C-532A-CE29-ABA1-D742206F81C7}"/>
              </a:ext>
            </a:extLst>
          </p:cNvPr>
          <p:cNvSpPr txBox="1"/>
          <p:nvPr/>
        </p:nvSpPr>
        <p:spPr>
          <a:xfrm>
            <a:off x="432760" y="1951390"/>
            <a:ext cx="705802" cy="2794483"/>
          </a:xfrm>
          <a:prstGeom prst="rect">
            <a:avLst/>
          </a:prstGeom>
          <a:noFill/>
        </p:spPr>
        <p:txBody>
          <a:bodyPr wrap="square" rtlCol="0">
            <a:spAutoFit/>
          </a:bodyPr>
          <a:lstStyle/>
          <a:p>
            <a:pPr algn="ctr">
              <a:lnSpc>
                <a:spcPct val="150000"/>
              </a:lnSpc>
            </a:pPr>
            <a:r>
              <a:rPr lang="zh-TW" altLang="en-US" sz="2400" b="1" dirty="0">
                <a:solidFill>
                  <a:schemeClr val="accent2"/>
                </a:solidFill>
                <a:latin typeface="微軟正黑體" panose="020B0604030504040204" pitchFamily="34" charset="-120"/>
                <a:ea typeface="微軟正黑體" panose="020B0604030504040204" pitchFamily="34" charset="-120"/>
              </a:rPr>
              <a:t>圖片資料庫</a:t>
            </a:r>
          </a:p>
        </p:txBody>
      </p:sp>
      <p:sp>
        <p:nvSpPr>
          <p:cNvPr id="25" name="箭號: 向右 24">
            <a:extLst>
              <a:ext uri="{FF2B5EF4-FFF2-40B4-BE49-F238E27FC236}">
                <a16:creationId xmlns:a16="http://schemas.microsoft.com/office/drawing/2014/main" id="{AB17FF8A-1467-FB75-078B-956A68122848}"/>
              </a:ext>
            </a:extLst>
          </p:cNvPr>
          <p:cNvSpPr/>
          <p:nvPr/>
        </p:nvSpPr>
        <p:spPr>
          <a:xfrm>
            <a:off x="9091382" y="5015512"/>
            <a:ext cx="553998" cy="536286"/>
          </a:xfrm>
          <a:prstGeom prst="rightArrow">
            <a:avLst/>
          </a:prstGeom>
          <a:solidFill>
            <a:srgbClr val="D7B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箭號: 向右 25">
            <a:extLst>
              <a:ext uri="{FF2B5EF4-FFF2-40B4-BE49-F238E27FC236}">
                <a16:creationId xmlns:a16="http://schemas.microsoft.com/office/drawing/2014/main" id="{C1FE5E11-37F5-1097-7163-450F6DA29686}"/>
              </a:ext>
            </a:extLst>
          </p:cNvPr>
          <p:cNvSpPr/>
          <p:nvPr/>
        </p:nvSpPr>
        <p:spPr>
          <a:xfrm>
            <a:off x="9091382" y="808383"/>
            <a:ext cx="553998" cy="536286"/>
          </a:xfrm>
          <a:prstGeom prst="rightArrow">
            <a:avLst/>
          </a:prstGeom>
          <a:solidFill>
            <a:srgbClr val="BD5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a:extLst>
              <a:ext uri="{FF2B5EF4-FFF2-40B4-BE49-F238E27FC236}">
                <a16:creationId xmlns:a16="http://schemas.microsoft.com/office/drawing/2014/main" id="{07D1ACB9-1D69-DC02-6AB5-79DA5B012854}"/>
              </a:ext>
            </a:extLst>
          </p:cNvPr>
          <p:cNvSpPr/>
          <p:nvPr/>
        </p:nvSpPr>
        <p:spPr>
          <a:xfrm>
            <a:off x="1398846" y="3044397"/>
            <a:ext cx="269688" cy="536286"/>
          </a:xfrm>
          <a:prstGeom prst="rightArrow">
            <a:avLst/>
          </a:prstGeom>
          <a:solidFill>
            <a:srgbClr val="BD5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1" name="群組 30">
            <a:extLst>
              <a:ext uri="{FF2B5EF4-FFF2-40B4-BE49-F238E27FC236}">
                <a16:creationId xmlns:a16="http://schemas.microsoft.com/office/drawing/2014/main" id="{57FDED9D-734D-7D4F-BE7A-FA234CC77344}"/>
              </a:ext>
            </a:extLst>
          </p:cNvPr>
          <p:cNvGrpSpPr/>
          <p:nvPr/>
        </p:nvGrpSpPr>
        <p:grpSpPr>
          <a:xfrm>
            <a:off x="1863032" y="3179005"/>
            <a:ext cx="2334520" cy="2826957"/>
            <a:chOff x="2253465" y="3257662"/>
            <a:chExt cx="2334520" cy="2826957"/>
          </a:xfrm>
        </p:grpSpPr>
        <p:sp>
          <p:nvSpPr>
            <p:cNvPr id="10" name="矩形: 圓角 9">
              <a:extLst>
                <a:ext uri="{FF2B5EF4-FFF2-40B4-BE49-F238E27FC236}">
                  <a16:creationId xmlns:a16="http://schemas.microsoft.com/office/drawing/2014/main" id="{7564E7DD-32E2-BE9B-9AF6-BDF6C126A744}"/>
                </a:ext>
              </a:extLst>
            </p:cNvPr>
            <p:cNvSpPr/>
            <p:nvPr/>
          </p:nvSpPr>
          <p:spPr>
            <a:xfrm>
              <a:off x="2487560" y="3928989"/>
              <a:ext cx="1877963" cy="2155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圓角 12">
              <a:extLst>
                <a:ext uri="{FF2B5EF4-FFF2-40B4-BE49-F238E27FC236}">
                  <a16:creationId xmlns:a16="http://schemas.microsoft.com/office/drawing/2014/main" id="{487CE499-7467-2ECE-8D59-264A7CF14618}"/>
                </a:ext>
              </a:extLst>
            </p:cNvPr>
            <p:cNvSpPr/>
            <p:nvPr/>
          </p:nvSpPr>
          <p:spPr>
            <a:xfrm>
              <a:off x="2617217" y="4941307"/>
              <a:ext cx="1621355" cy="89560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ysClr val="windowText" lastClr="000000"/>
                  </a:solidFill>
                  <a:latin typeface="微軟正黑體" panose="020B0604030504040204" pitchFamily="34" charset="-120"/>
                  <a:ea typeface="微軟正黑體" panose="020B0604030504040204" pitchFamily="34" charset="-120"/>
                </a:rPr>
                <a:t>高通遮罩</a:t>
              </a:r>
            </a:p>
          </p:txBody>
        </p:sp>
        <p:sp>
          <p:nvSpPr>
            <p:cNvPr id="18" name="文字方塊 17">
              <a:extLst>
                <a:ext uri="{FF2B5EF4-FFF2-40B4-BE49-F238E27FC236}">
                  <a16:creationId xmlns:a16="http://schemas.microsoft.com/office/drawing/2014/main" id="{9906C3CB-8A16-350F-9DD2-5DDD58C1262B}"/>
                </a:ext>
              </a:extLst>
            </p:cNvPr>
            <p:cNvSpPr txBox="1"/>
            <p:nvPr/>
          </p:nvSpPr>
          <p:spPr>
            <a:xfrm>
              <a:off x="2314174" y="4257785"/>
              <a:ext cx="2227445" cy="461665"/>
            </a:xfrm>
            <a:prstGeom prst="rect">
              <a:avLst/>
            </a:prstGeom>
            <a:noFill/>
          </p:spPr>
          <p:txBody>
            <a:bodyPr wrap="square" rtlCol="0">
              <a:spAutoFit/>
            </a:bodyPr>
            <a:lstStyle/>
            <a:p>
              <a:pPr algn="ctr"/>
              <a:r>
                <a:rPr lang="zh-TW" altLang="en-US" sz="2400" b="1" dirty="0">
                  <a:solidFill>
                    <a:srgbClr val="FF0000"/>
                  </a:solidFill>
                  <a:latin typeface="微軟正黑體" panose="020B0604030504040204" pitchFamily="34" charset="-120"/>
                  <a:ea typeface="微軟正黑體" panose="020B0604030504040204" pitchFamily="34" charset="-120"/>
                </a:rPr>
                <a:t>傅立葉轉換</a:t>
              </a:r>
            </a:p>
          </p:txBody>
        </p:sp>
        <p:sp>
          <p:nvSpPr>
            <p:cNvPr id="33" name="文字方塊 32">
              <a:extLst>
                <a:ext uri="{FF2B5EF4-FFF2-40B4-BE49-F238E27FC236}">
                  <a16:creationId xmlns:a16="http://schemas.microsoft.com/office/drawing/2014/main" id="{FF305509-28B8-7511-5F22-E71C104C6D21}"/>
                </a:ext>
              </a:extLst>
            </p:cNvPr>
            <p:cNvSpPr txBox="1"/>
            <p:nvPr/>
          </p:nvSpPr>
          <p:spPr>
            <a:xfrm>
              <a:off x="2253465" y="3257662"/>
              <a:ext cx="2334520" cy="461665"/>
            </a:xfrm>
            <a:prstGeom prst="rect">
              <a:avLst/>
            </a:prstGeom>
            <a:noFill/>
          </p:spPr>
          <p:txBody>
            <a:bodyPr wrap="square" rtlCol="0">
              <a:spAutoFit/>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原圖片模糊灰階</a:t>
              </a:r>
            </a:p>
          </p:txBody>
        </p:sp>
      </p:grpSp>
      <p:pic>
        <p:nvPicPr>
          <p:cNvPr id="5" name="Picture 2">
            <a:extLst>
              <a:ext uri="{FF2B5EF4-FFF2-40B4-BE49-F238E27FC236}">
                <a16:creationId xmlns:a16="http://schemas.microsoft.com/office/drawing/2014/main" id="{5B628725-C566-902D-050C-3B16C16A6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228" y="247357"/>
            <a:ext cx="2105609" cy="280747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7571A273-F1B1-762B-DF09-15E10C0197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15" t="2536" r="5295" b="4648"/>
          <a:stretch/>
        </p:blipFill>
        <p:spPr bwMode="auto">
          <a:xfrm>
            <a:off x="4513914" y="3471944"/>
            <a:ext cx="2155011" cy="288796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24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latin typeface="Microsoft JhengHei UI" panose="020B0604030504040204" pitchFamily="34" charset="-120"/>
                <a:ea typeface="Microsoft JhengHei UI" panose="020B0604030504040204" pitchFamily="34" charset="-120"/>
              </a:rPr>
              <a:t>結果分析</a:t>
            </a: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07234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FD7E13-A7ED-97F2-664C-ED8E3A18414F}"/>
              </a:ext>
            </a:extLst>
          </p:cNvPr>
          <p:cNvSpPr>
            <a:spLocks noGrp="1"/>
          </p:cNvSpPr>
          <p:nvPr>
            <p:ph type="title"/>
          </p:nvPr>
        </p:nvSpPr>
        <p:spPr>
          <a:xfrm>
            <a:off x="1061883" y="1394460"/>
            <a:ext cx="3453679" cy="4069080"/>
          </a:xfrm>
        </p:spPr>
        <p:txBody>
          <a:bodyPr/>
          <a:lstStyle/>
          <a:p>
            <a:r>
              <a:rPr lang="en-US" altLang="zh-TW" dirty="0"/>
              <a:t>Introduction</a:t>
            </a:r>
            <a:endParaRPr lang="zh-TW" altLang="en-US" dirty="0"/>
          </a:p>
        </p:txBody>
      </p:sp>
      <p:sp>
        <p:nvSpPr>
          <p:cNvPr id="4" name="日期版面配置區 3">
            <a:extLst>
              <a:ext uri="{FF2B5EF4-FFF2-40B4-BE49-F238E27FC236}">
                <a16:creationId xmlns:a16="http://schemas.microsoft.com/office/drawing/2014/main" id="{E5902FB1-E333-4083-BA9A-731ECAC70996}"/>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C1084740-E865-B149-B4E3-59248588CCEE}"/>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70F7A403-0293-7641-41D0-4C40FEB2B1A1}"/>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3</a:t>
            </a:fld>
            <a:endParaRPr lang="zh-TW" altLang="en-US" noProof="0">
              <a:solidFill>
                <a:prstClr val="black">
                  <a:tint val="75000"/>
                </a:prstClr>
              </a:solidFill>
              <a:latin typeface="Microsoft JhengHei UI" panose="020B0604030504040204" pitchFamily="34" charset="-120"/>
            </a:endParaRPr>
          </a:p>
        </p:txBody>
      </p:sp>
      <p:sp>
        <p:nvSpPr>
          <p:cNvPr id="7" name="內容版面配置區 2">
            <a:extLst>
              <a:ext uri="{FF2B5EF4-FFF2-40B4-BE49-F238E27FC236}">
                <a16:creationId xmlns:a16="http://schemas.microsoft.com/office/drawing/2014/main" id="{F4AB027F-7340-6084-3F15-A90AA4A8B554}"/>
              </a:ext>
            </a:extLst>
          </p:cNvPr>
          <p:cNvSpPr>
            <a:spLocks noGrp="1"/>
          </p:cNvSpPr>
          <p:nvPr>
            <p:ph idx="1"/>
          </p:nvPr>
        </p:nvSpPr>
        <p:spPr>
          <a:xfrm>
            <a:off x="6715431" y="1163390"/>
            <a:ext cx="4184343" cy="4647483"/>
          </a:xfrm>
        </p:spPr>
        <p:txBody>
          <a:bodyPr rtlCol="0">
            <a:normAutofit/>
          </a:bodyPr>
          <a:lstStyle/>
          <a:p>
            <a:pPr marL="514350" indent="-514350" rtl="0">
              <a:lnSpc>
                <a:spcPct val="150000"/>
              </a:lnSpc>
              <a:buFont typeface="+mj-lt"/>
              <a:buAutoNum type="arabicPeriod"/>
            </a:pPr>
            <a:r>
              <a:rPr lang="zh-TW" altLang="en-US" dirty="0"/>
              <a:t>研究動機及目的</a:t>
            </a:r>
            <a:endParaRPr lang="en-US" altLang="zh-TW" dirty="0"/>
          </a:p>
          <a:p>
            <a:pPr marL="514350" indent="-514350" rtl="0">
              <a:lnSpc>
                <a:spcPct val="150000"/>
              </a:lnSpc>
              <a:buFont typeface="+mj-lt"/>
              <a:buAutoNum type="arabicPeriod"/>
            </a:pPr>
            <a:r>
              <a:rPr lang="zh-TW" altLang="en-US" dirty="0"/>
              <a:t>深度學習</a:t>
            </a:r>
            <a:endParaRPr lang="en-US" altLang="zh-TW" dirty="0"/>
          </a:p>
          <a:p>
            <a:pPr marL="514350" indent="-514350" rtl="0">
              <a:lnSpc>
                <a:spcPct val="150000"/>
              </a:lnSpc>
              <a:buFont typeface="+mj-lt"/>
              <a:buAutoNum type="arabicPeriod"/>
            </a:pPr>
            <a:r>
              <a:rPr lang="zh-TW" altLang="en-US" dirty="0">
                <a:latin typeface="Microsoft JhengHei UI" panose="020B0604030504040204" pitchFamily="34" charset="-120"/>
                <a:ea typeface="Microsoft JhengHei UI" panose="020B0604030504040204" pitchFamily="34" charset="-120"/>
              </a:rPr>
              <a:t>卷積神經網路</a:t>
            </a:r>
          </a:p>
          <a:p>
            <a:pPr marL="514350" indent="-514350" rtl="0">
              <a:lnSpc>
                <a:spcPct val="150000"/>
              </a:lnSpc>
              <a:buFont typeface="+mj-lt"/>
              <a:buAutoNum type="arabicPeriod"/>
            </a:pPr>
            <a:r>
              <a:rPr lang="zh-TW" altLang="en-US" dirty="0"/>
              <a:t>傅立葉轉換</a:t>
            </a:r>
            <a:endParaRPr lang="zh-TW" altLang="en-US" dirty="0">
              <a:latin typeface="Microsoft JhengHei UI" panose="020B0604030504040204" pitchFamily="34" charset="-120"/>
              <a:ea typeface="Microsoft JhengHei UI" panose="020B0604030504040204" pitchFamily="34" charset="-120"/>
            </a:endParaRPr>
          </a:p>
          <a:p>
            <a:pPr marL="514350" indent="-514350" rtl="0">
              <a:lnSpc>
                <a:spcPct val="150000"/>
              </a:lnSpc>
              <a:buFont typeface="+mj-lt"/>
              <a:buAutoNum type="arabicPeriod"/>
            </a:pPr>
            <a:r>
              <a:rPr lang="zh-TW" altLang="en-US" dirty="0"/>
              <a:t>程式執行</a:t>
            </a:r>
            <a:endParaRPr lang="zh-TW" altLang="en-US" dirty="0">
              <a:latin typeface="Microsoft JhengHei UI" panose="020B0604030504040204" pitchFamily="34" charset="-120"/>
              <a:ea typeface="Microsoft JhengHei UI" panose="020B0604030504040204" pitchFamily="34" charset="-120"/>
            </a:endParaRPr>
          </a:p>
          <a:p>
            <a:pPr marL="514350" indent="-514350" rtl="0">
              <a:lnSpc>
                <a:spcPct val="150000"/>
              </a:lnSpc>
              <a:buFont typeface="+mj-lt"/>
              <a:buAutoNum type="arabicPeriod"/>
            </a:pPr>
            <a:r>
              <a:rPr lang="zh-TW" altLang="en-US" dirty="0"/>
              <a:t>結果分析</a:t>
            </a:r>
            <a:endParaRPr lang="zh-TW" altLang="en-US" sz="24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34768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05CBD8-A40F-E632-4A33-88C2457B1027}"/>
              </a:ext>
            </a:extLst>
          </p:cNvPr>
          <p:cNvSpPr>
            <a:spLocks noGrp="1"/>
          </p:cNvSpPr>
          <p:nvPr>
            <p:ph type="title"/>
          </p:nvPr>
        </p:nvSpPr>
        <p:spPr/>
        <p:txBody>
          <a:bodyPr/>
          <a:lstStyle/>
          <a:p>
            <a:r>
              <a:rPr lang="zh-TW" altLang="en-US" dirty="0"/>
              <a:t>程式執行結果</a:t>
            </a:r>
          </a:p>
        </p:txBody>
      </p:sp>
      <p:sp>
        <p:nvSpPr>
          <p:cNvPr id="3" name="日期版面配置區 2">
            <a:extLst>
              <a:ext uri="{FF2B5EF4-FFF2-40B4-BE49-F238E27FC236}">
                <a16:creationId xmlns:a16="http://schemas.microsoft.com/office/drawing/2014/main" id="{C958F347-703A-C940-4B95-568D59D7D5C7}"/>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3D5FE344-4271-31B8-97EB-A29CAD6FDBEA}"/>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E4489769-939D-29B0-0751-F66EB74FDCB5}"/>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30</a:t>
            </a:fld>
            <a:endParaRPr lang="zh-TW" altLang="en-US" noProof="0">
              <a:solidFill>
                <a:prstClr val="black">
                  <a:tint val="75000"/>
                </a:prstClr>
              </a:solidFill>
              <a:latin typeface="Microsoft JhengHei UI" panose="020B0604030504040204" pitchFamily="34" charset="-120"/>
            </a:endParaRPr>
          </a:p>
        </p:txBody>
      </p:sp>
      <p:sp>
        <p:nvSpPr>
          <p:cNvPr id="9" name="Rectangle 2">
            <a:extLst>
              <a:ext uri="{FF2B5EF4-FFF2-40B4-BE49-F238E27FC236}">
                <a16:creationId xmlns:a16="http://schemas.microsoft.com/office/drawing/2014/main" id="{2B1FAD4F-6942-14B9-C03D-6D6F85742C9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4">
            <a:extLst>
              <a:ext uri="{FF2B5EF4-FFF2-40B4-BE49-F238E27FC236}">
                <a16:creationId xmlns:a16="http://schemas.microsoft.com/office/drawing/2014/main" id="{D01E8AB4-8601-8705-8412-D9F7C01C9462}"/>
              </a:ext>
            </a:extLst>
          </p:cNvPr>
          <p:cNvSpPr>
            <a:spLocks noChangeArrowheads="1"/>
          </p:cNvSpPr>
          <p:nvPr/>
        </p:nvSpPr>
        <p:spPr bwMode="auto">
          <a:xfrm>
            <a:off x="3749963" y="136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6">
            <a:extLst>
              <a:ext uri="{FF2B5EF4-FFF2-40B4-BE49-F238E27FC236}">
                <a16:creationId xmlns:a16="http://schemas.microsoft.com/office/drawing/2014/main" id="{2889ABF9-5E32-F45B-E92E-9D77B00913D6}"/>
              </a:ext>
            </a:extLst>
          </p:cNvPr>
          <p:cNvSpPr>
            <a:spLocks noChangeArrowheads="1"/>
          </p:cNvSpPr>
          <p:nvPr/>
        </p:nvSpPr>
        <p:spPr bwMode="auto">
          <a:xfrm flipV="1">
            <a:off x="5286531" y="-1642961"/>
            <a:ext cx="39097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sp>
        <p:nvSpPr>
          <p:cNvPr id="15" name="Rectangle 8">
            <a:extLst>
              <a:ext uri="{FF2B5EF4-FFF2-40B4-BE49-F238E27FC236}">
                <a16:creationId xmlns:a16="http://schemas.microsoft.com/office/drawing/2014/main" id="{B505AA23-EA3C-6472-A59D-9C5B0EE041D2}"/>
              </a:ext>
            </a:extLst>
          </p:cNvPr>
          <p:cNvSpPr>
            <a:spLocks noChangeArrowheads="1"/>
          </p:cNvSpPr>
          <p:nvPr/>
        </p:nvSpPr>
        <p:spPr bwMode="auto">
          <a:xfrm flipV="1">
            <a:off x="6897334" y="-1636611"/>
            <a:ext cx="38501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sp>
        <p:nvSpPr>
          <p:cNvPr id="18" name="內容版面配置區 5">
            <a:extLst>
              <a:ext uri="{FF2B5EF4-FFF2-40B4-BE49-F238E27FC236}">
                <a16:creationId xmlns:a16="http://schemas.microsoft.com/office/drawing/2014/main" id="{84836918-9F3E-35B8-3CE9-6BA7840D0D54}"/>
              </a:ext>
            </a:extLst>
          </p:cNvPr>
          <p:cNvSpPr>
            <a:spLocks noGrp="1"/>
          </p:cNvSpPr>
          <p:nvPr>
            <p:ph idx="1"/>
          </p:nvPr>
        </p:nvSpPr>
        <p:spPr>
          <a:xfrm>
            <a:off x="1282374" y="2516596"/>
            <a:ext cx="2308123" cy="1059426"/>
          </a:xfrm>
        </p:spPr>
        <p:txBody>
          <a:bodyPr>
            <a:normAutofit/>
          </a:bodyPr>
          <a:lstStyle/>
          <a:p>
            <a:pPr>
              <a:lnSpc>
                <a:spcPct val="150000"/>
              </a:lnSpc>
            </a:pPr>
            <a:r>
              <a:rPr lang="en-US" altLang="zh-TW" dirty="0">
                <a:hlinkClick r:id="rId3" action="ppaction://hlinkfile"/>
              </a:rPr>
              <a:t>Excel</a:t>
            </a:r>
            <a:endParaRPr lang="zh-TW" altLang="en-US" dirty="0"/>
          </a:p>
        </p:txBody>
      </p:sp>
      <p:graphicFrame>
        <p:nvGraphicFramePr>
          <p:cNvPr id="6" name="圖表 5">
            <a:extLst>
              <a:ext uri="{FF2B5EF4-FFF2-40B4-BE49-F238E27FC236}">
                <a16:creationId xmlns:a16="http://schemas.microsoft.com/office/drawing/2014/main" id="{4B12C011-9E3B-C4C4-65E9-703B6897363A}"/>
              </a:ext>
            </a:extLst>
          </p:cNvPr>
          <p:cNvGraphicFramePr>
            <a:graphicFrameLocks/>
          </p:cNvGraphicFramePr>
          <p:nvPr>
            <p:extLst>
              <p:ext uri="{D42A27DB-BD31-4B8C-83A1-F6EECF244321}">
                <p14:modId xmlns:p14="http://schemas.microsoft.com/office/powerpoint/2010/main" val="41888477"/>
              </p:ext>
            </p:extLst>
          </p:nvPr>
        </p:nvGraphicFramePr>
        <p:xfrm>
          <a:off x="4403357" y="1253443"/>
          <a:ext cx="7390968" cy="49263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06546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id="{78260B10-25FE-445D-A9FD-06B618F1B961}"/>
              </a:ext>
            </a:extLst>
          </p:cNvPr>
          <p:cNvSpPr>
            <a:spLocks noGrp="1"/>
          </p:cNvSpPr>
          <p:nvPr>
            <p:ph type="title"/>
          </p:nvPr>
        </p:nvSpPr>
        <p:spPr/>
        <p:txBody>
          <a:bodyPr rtlCol="0"/>
          <a:lstStyle/>
          <a:p>
            <a:pPr rtl="0"/>
            <a:r>
              <a:rPr lang="zh-TW" altLang="en-US" dirty="0"/>
              <a:t>結果分析</a:t>
            </a:r>
            <a:endParaRPr lang="zh-TW" altLang="en-US" dirty="0">
              <a:latin typeface="Microsoft JhengHei UI" panose="020B0604030504040204" pitchFamily="34" charset="-120"/>
              <a:ea typeface="Microsoft JhengHei UI" panose="020B0604030504040204" pitchFamily="34" charset="-120"/>
            </a:endParaRPr>
          </a:p>
        </p:txBody>
      </p:sp>
      <p:graphicFrame>
        <p:nvGraphicFramePr>
          <p:cNvPr id="6" name="表格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3446283558"/>
              </p:ext>
            </p:extLst>
          </p:nvPr>
        </p:nvGraphicFramePr>
        <p:xfrm>
          <a:off x="1656556" y="2255192"/>
          <a:ext cx="8878887" cy="2921000"/>
        </p:xfrm>
        <a:graphic>
          <a:graphicData uri="http://schemas.openxmlformats.org/drawingml/2006/table">
            <a:tbl>
              <a:tblPr firstRow="1">
                <a:tableStyleId>{21E4AEA4-8DFA-4A89-87EB-49C32662AFE0}</a:tableStyleId>
              </a:tblPr>
              <a:tblGrid>
                <a:gridCol w="1867480">
                  <a:extLst>
                    <a:ext uri="{9D8B030D-6E8A-4147-A177-3AD203B41FA5}">
                      <a16:colId xmlns:a16="http://schemas.microsoft.com/office/drawing/2014/main" val="1477709579"/>
                    </a:ext>
                  </a:extLst>
                </a:gridCol>
                <a:gridCol w="2173937">
                  <a:extLst>
                    <a:ext uri="{9D8B030D-6E8A-4147-A177-3AD203B41FA5}">
                      <a16:colId xmlns:a16="http://schemas.microsoft.com/office/drawing/2014/main" val="3545702570"/>
                    </a:ext>
                  </a:extLst>
                </a:gridCol>
                <a:gridCol w="2556387">
                  <a:extLst>
                    <a:ext uri="{9D8B030D-6E8A-4147-A177-3AD203B41FA5}">
                      <a16:colId xmlns:a16="http://schemas.microsoft.com/office/drawing/2014/main" val="3871754480"/>
                    </a:ext>
                  </a:extLst>
                </a:gridCol>
                <a:gridCol w="2281083">
                  <a:extLst>
                    <a:ext uri="{9D8B030D-6E8A-4147-A177-3AD203B41FA5}">
                      <a16:colId xmlns:a16="http://schemas.microsoft.com/office/drawing/2014/main" val="3866959667"/>
                    </a:ext>
                  </a:extLst>
                </a:gridCol>
              </a:tblGrid>
              <a:tr h="584200">
                <a:tc>
                  <a:txBody>
                    <a:bodyPr/>
                    <a:lstStyle/>
                    <a:p>
                      <a:pPr rtl="0"/>
                      <a:endParaRPr lang="zh-TW" altLang="en-US" noProof="0" dirty="0">
                        <a:latin typeface="Microsoft JhengHei UI" panose="020B0604030504040204" pitchFamily="34" charset="-120"/>
                        <a:ea typeface="Microsoft JhengHei UI" panose="020B0604030504040204" pitchFamily="34" charset="-120"/>
                      </a:endParaRPr>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執行平均時間</a:t>
                      </a:r>
                      <a:r>
                        <a:rPr lang="en-US" altLang="zh-TW" noProof="0" dirty="0">
                          <a:latin typeface="Microsoft JhengHei UI" panose="020B0604030504040204" pitchFamily="34" charset="-120"/>
                          <a:ea typeface="Microsoft JhengHei UI" panose="020B0604030504040204" pitchFamily="34" charset="-120"/>
                        </a:rPr>
                        <a:t>(</a:t>
                      </a:r>
                      <a:r>
                        <a:rPr lang="zh-TW" altLang="en-US" noProof="0" dirty="0">
                          <a:latin typeface="Microsoft JhengHei UI" panose="020B0604030504040204" pitchFamily="34" charset="-120"/>
                          <a:ea typeface="Microsoft JhengHei UI" panose="020B0604030504040204" pitchFamily="34" charset="-120"/>
                        </a:rPr>
                        <a:t>秒</a:t>
                      </a:r>
                      <a:r>
                        <a:rPr lang="en-US" altLang="zh-TW" noProof="0" dirty="0">
                          <a:latin typeface="Microsoft JhengHei UI" panose="020B0604030504040204" pitchFamily="34" charset="-120"/>
                          <a:ea typeface="Microsoft JhengHei UI" panose="020B0604030504040204" pitchFamily="34" charset="-120"/>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準確率更高次數</a:t>
                      </a:r>
                      <a:endParaRPr lang="en-US" altLang="zh-TW" noProof="0" dirty="0">
                        <a:latin typeface="Microsoft JhengHei UI" panose="020B0604030504040204" pitchFamily="34" charset="-120"/>
                        <a:ea typeface="Microsoft JhengHei UI" panose="020B0604030504040204" pitchFamily="34" charset="-120"/>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資料大小</a:t>
                      </a:r>
                      <a:endParaRPr lang="en-US" altLang="zh-TW" noProof="0" dirty="0">
                        <a:latin typeface="Microsoft JhengHei UI" panose="020B0604030504040204" pitchFamily="34" charset="-120"/>
                        <a:ea typeface="Microsoft JhengHei UI" panose="020B0604030504040204" pitchFamily="34" charset="-120"/>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rtl="0"/>
                      <a:r>
                        <a:rPr lang="zh-TW" altLang="en-US" noProof="0" dirty="0">
                          <a:latin typeface="Microsoft JhengHei UI" panose="020B0604030504040204" pitchFamily="34" charset="-120"/>
                          <a:ea typeface="Microsoft JhengHei UI" panose="020B0604030504040204" pitchFamily="34" charset="-120"/>
                        </a:rPr>
                        <a:t>經傅立葉轉換</a:t>
                      </a:r>
                      <a:endParaRPr lang="en-US" altLang="zh-TW" noProof="0" dirty="0">
                        <a:latin typeface="Microsoft JhengHei UI" panose="020B0604030504040204" pitchFamily="34" charset="-120"/>
                        <a:ea typeface="Microsoft JhengHei UI" panose="020B0604030504040204" pitchFamily="34" charset="-120"/>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33.600873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63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noProof="0" dirty="0">
                          <a:latin typeface="Microsoft JhengHei UI" panose="020B0604030504040204" pitchFamily="34" charset="-120"/>
                          <a:ea typeface="Microsoft JhengHei UI" panose="020B0604030504040204" pitchFamily="34" charset="-120"/>
                        </a:rPr>
                        <a:t>小，僅保留邊界</a:t>
                      </a:r>
                      <a:endParaRPr lang="en-US" altLang="zh-TW" noProof="0" dirty="0">
                        <a:latin typeface="Microsoft JhengHei UI" panose="020B0604030504040204" pitchFamily="34" charset="-120"/>
                        <a:ea typeface="Microsoft JhengHei UI" panose="020B0604030504040204" pitchFamily="34" charset="-120"/>
                      </a:endParaRP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rtl="0"/>
                      <a:r>
                        <a:rPr lang="zh-TW" altLang="en-US" noProof="0" dirty="0">
                          <a:latin typeface="Microsoft JhengHei UI" panose="020B0604030504040204" pitchFamily="34" charset="-120"/>
                          <a:ea typeface="Microsoft JhengHei UI" panose="020B0604030504040204" pitchFamily="34" charset="-120"/>
                        </a:rPr>
                        <a:t>不經傅立葉轉換</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31.445531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37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noProof="0" dirty="0">
                          <a:latin typeface="Microsoft JhengHei UI" panose="020B0604030504040204" pitchFamily="34" charset="-120"/>
                          <a:ea typeface="Microsoft JhengHei UI" panose="020B0604030504040204" pitchFamily="34" charset="-120"/>
                        </a:rPr>
                        <a:t>大，資訊保留更多</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rtl="0"/>
                      <a:r>
                        <a:rPr lang="zh-TW" altLang="en-US" noProof="0" dirty="0">
                          <a:latin typeface="Microsoft JhengHei UI" panose="020B0604030504040204" pitchFamily="34" charset="-120"/>
                          <a:ea typeface="Microsoft JhengHei UI" panose="020B0604030504040204" pitchFamily="34" charset="-120"/>
                        </a:rPr>
                        <a:t>相差倍率</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1.068542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US" altLang="zh-TW" noProof="0" dirty="0">
                          <a:latin typeface="Microsoft JhengHei UI" panose="020B0604030504040204" pitchFamily="34" charset="-120"/>
                          <a:ea typeface="Microsoft JhengHei UI" panose="020B0604030504040204" pitchFamily="34" charset="-120"/>
                        </a:rPr>
                        <a:t>1.7027027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無</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rtl="0"/>
                      <a:r>
                        <a:rPr lang="zh-TW" altLang="en-US" noProof="0" dirty="0">
                          <a:latin typeface="Microsoft JhengHei UI" panose="020B0604030504040204" pitchFamily="34" charset="-120"/>
                          <a:ea typeface="Microsoft JhengHei UI" panose="020B0604030504040204" pitchFamily="34" charset="-120"/>
                        </a:rPr>
                        <a:t>比較</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zh-TW" altLang="en-US" noProof="0" dirty="0">
                          <a:latin typeface="Microsoft JhengHei UI" panose="020B0604030504040204" pitchFamily="34" charset="-120"/>
                          <a:ea typeface="Microsoft JhengHei UI" panose="020B0604030504040204" pitchFamily="34" charset="-120"/>
                        </a:rPr>
                        <a:t>差不多</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noProof="0" dirty="0">
                          <a:latin typeface="Microsoft JhengHei UI" panose="020B0604030504040204" pitchFamily="34" charset="-120"/>
                          <a:ea typeface="Microsoft JhengHei UI" panose="020B0604030504040204" pitchFamily="34" charset="-120"/>
                        </a:rPr>
                        <a:t>經傅立葉轉換更優</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noProof="0" dirty="0">
                          <a:latin typeface="Microsoft JhengHei UI" panose="020B0604030504040204" pitchFamily="34" charset="-120"/>
                          <a:ea typeface="Microsoft JhengHei UI" panose="020B0604030504040204" pitchFamily="34" charset="-120"/>
                        </a:rPr>
                        <a:t>經傅立葉轉換更優</a:t>
                      </a:r>
                      <a:endParaRPr lang="en-US" altLang="zh-TW" noProof="0" dirty="0">
                        <a:latin typeface="Microsoft JhengHei UI" panose="020B0604030504040204" pitchFamily="34" charset="-120"/>
                        <a:ea typeface="Microsoft JhengHei UI" panose="020B0604030504040204" pitchFamily="34" charset="-120"/>
                      </a:endParaRP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日期版面配置區 11">
            <a:extLst>
              <a:ext uri="{FF2B5EF4-FFF2-40B4-BE49-F238E27FC236}">
                <a16:creationId xmlns:a16="http://schemas.microsoft.com/office/drawing/2014/main" id="{3CC90B11-F535-4D7C-84A3-2CF98B9D596A}"/>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cap="none" spc="0" normalizeH="0" dirty="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t>2022/11/19</a:t>
            </a:r>
          </a:p>
        </p:txBody>
      </p:sp>
      <p:sp>
        <p:nvSpPr>
          <p:cNvPr id="13" name="頁尾版面配置區 12">
            <a:extLst>
              <a:ext uri="{FF2B5EF4-FFF2-40B4-BE49-F238E27FC236}">
                <a16:creationId xmlns:a16="http://schemas.microsoft.com/office/drawing/2014/main" id="{34CB8358-5219-419E-B50C-A279EA3E635F}"/>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cap="none" spc="0" normalizeH="0" dirty="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t>運用深度學習模型辨識經傅立葉處理之圖片</a:t>
            </a:r>
          </a:p>
        </p:txBody>
      </p:sp>
      <p:sp>
        <p:nvSpPr>
          <p:cNvPr id="14" name="投影片編號版面配置區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altLang="zh-TW" sz="1200" b="0" i="0" u="none" strike="noStrike" kern="1200" cap="none" spc="0" normalizeH="0" baseline="0" smtClean="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a:ln>
                <a:noFill/>
              </a:ln>
              <a:solidFill>
                <a:prstClr val="black">
                  <a:tint val="75000"/>
                </a:prstClr>
              </a:solidFill>
              <a:effectLst/>
              <a:uLnTx/>
              <a:uFillTx/>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92795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9706C9-F26D-46CA-93BF-8C27012F6B12}"/>
              </a:ext>
            </a:extLst>
          </p:cNvPr>
          <p:cNvSpPr>
            <a:spLocks noGrp="1"/>
          </p:cNvSpPr>
          <p:nvPr>
            <p:ph type="title"/>
          </p:nvPr>
        </p:nvSpPr>
        <p:spPr>
          <a:xfrm>
            <a:off x="1101213" y="1214776"/>
            <a:ext cx="3653470" cy="4069080"/>
          </a:xfrm>
        </p:spPr>
        <p:txBody>
          <a:bodyPr rtlCol="0"/>
          <a:lstStyle/>
          <a:p>
            <a:pPr rtl="0"/>
            <a:r>
              <a:rPr lang="zh-TW" altLang="en-US" dirty="0">
                <a:latin typeface="Microsoft JhengHei UI" panose="020B0604030504040204" pitchFamily="34" charset="-120"/>
                <a:ea typeface="Microsoft JhengHei UI" panose="020B0604030504040204" pitchFamily="34" charset="-120"/>
              </a:rPr>
              <a:t>感謝各位老師</a:t>
            </a:r>
          </a:p>
        </p:txBody>
      </p:sp>
      <p:sp>
        <p:nvSpPr>
          <p:cNvPr id="4" name="日期版面配置區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US" altLang="zh-TW" dirty="0">
                <a:latin typeface="Microsoft JhengHei UI" panose="020B0604030504040204" pitchFamily="34" charset="-120"/>
                <a:ea typeface="Microsoft JhengHei UI" panose="020B0604030504040204" pitchFamily="34" charset="-120"/>
              </a:rPr>
              <a:t>2022/11/19</a:t>
            </a:r>
          </a:p>
        </p:txBody>
      </p:sp>
      <p:sp>
        <p:nvSpPr>
          <p:cNvPr id="5" name="頁尾版面配置區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US" altLang="zh-TW" smtClean="0">
                <a:latin typeface="Microsoft JhengHei UI" panose="020B0604030504040204" pitchFamily="34" charset="-120"/>
                <a:ea typeface="Microsoft JhengHei UI" panose="020B0604030504040204" pitchFamily="34" charset="-120"/>
              </a:rPr>
              <a:pPr lvl="0" rtl="0"/>
              <a:t>32</a:t>
            </a:fld>
            <a:endParaRPr lang="zh-TW" altLang="en-US">
              <a:latin typeface="Microsoft JhengHei UI" panose="020B0604030504040204" pitchFamily="34" charset="-120"/>
              <a:ea typeface="Microsoft JhengHei UI" panose="020B0604030504040204" pitchFamily="34" charset="-120"/>
            </a:endParaRPr>
          </a:p>
        </p:txBody>
      </p:sp>
      <p:sp>
        <p:nvSpPr>
          <p:cNvPr id="3" name="內容版面配置區 2">
            <a:extLst>
              <a:ext uri="{FF2B5EF4-FFF2-40B4-BE49-F238E27FC236}">
                <a16:creationId xmlns:a16="http://schemas.microsoft.com/office/drawing/2014/main" id="{21F0B6E0-1F7C-4E6A-87B1-554ADE739CD1}"/>
              </a:ext>
            </a:extLst>
          </p:cNvPr>
          <p:cNvSpPr>
            <a:spLocks noGrp="1"/>
          </p:cNvSpPr>
          <p:nvPr>
            <p:ph idx="1"/>
          </p:nvPr>
        </p:nvSpPr>
        <p:spPr>
          <a:xfrm>
            <a:off x="6221951" y="1741783"/>
            <a:ext cx="5270385" cy="3233339"/>
          </a:xfrm>
        </p:spPr>
        <p:txBody>
          <a:bodyPr rtlCol="0">
            <a:normAutofit/>
          </a:bodyPr>
          <a:lstStyle/>
          <a:p>
            <a:pPr rtl="0">
              <a:lnSpc>
                <a:spcPct val="150000"/>
              </a:lnSpc>
            </a:pPr>
            <a:r>
              <a:rPr lang="zh-TW" altLang="en-US" sz="2800" dirty="0">
                <a:latin typeface="Microsoft JhengHei UI" panose="020B0604030504040204" pitchFamily="34" charset="-120"/>
                <a:ea typeface="Microsoft JhengHei UI" panose="020B0604030504040204" pitchFamily="34" charset="-120"/>
              </a:rPr>
              <a:t>我們會以此為目標繼續完備我們的模型，持續精進程式技巧，完成我們對未來的展望。感謝各位教授細心的聆聽與專業的指教。</a:t>
            </a:r>
          </a:p>
        </p:txBody>
      </p:sp>
    </p:spTree>
    <p:extLst>
      <p:ext uri="{BB962C8B-B14F-4D97-AF65-F5344CB8AC3E}">
        <p14:creationId xmlns:p14="http://schemas.microsoft.com/office/powerpoint/2010/main" val="96225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latin typeface="Microsoft JhengHei UI" panose="020B0604030504040204" pitchFamily="34" charset="-120"/>
                <a:ea typeface="Microsoft JhengHei UI" panose="020B0604030504040204" pitchFamily="34" charset="-120"/>
              </a:rPr>
              <a:t>研究動機</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16E805-E489-49EA-1065-3326F530D02F}"/>
              </a:ext>
            </a:extLst>
          </p:cNvPr>
          <p:cNvSpPr>
            <a:spLocks noGrp="1"/>
          </p:cNvSpPr>
          <p:nvPr>
            <p:ph type="title"/>
          </p:nvPr>
        </p:nvSpPr>
        <p:spPr/>
        <p:txBody>
          <a:bodyPr/>
          <a:lstStyle/>
          <a:p>
            <a:r>
              <a:rPr lang="zh-TW" altLang="en-US" dirty="0"/>
              <a:t>研究動機及目的</a:t>
            </a:r>
          </a:p>
        </p:txBody>
      </p:sp>
      <p:sp>
        <p:nvSpPr>
          <p:cNvPr id="4" name="日期版面配置區 3">
            <a:extLst>
              <a:ext uri="{FF2B5EF4-FFF2-40B4-BE49-F238E27FC236}">
                <a16:creationId xmlns:a16="http://schemas.microsoft.com/office/drawing/2014/main" id="{34214D8C-FDEA-D873-A360-44AE2BF8A63B}"/>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5" name="頁尾版面配置區 4">
            <a:extLst>
              <a:ext uri="{FF2B5EF4-FFF2-40B4-BE49-F238E27FC236}">
                <a16:creationId xmlns:a16="http://schemas.microsoft.com/office/drawing/2014/main" id="{16EF7F19-0242-BE22-B0B5-6742F44E75ED}"/>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6" name="投影片編號版面配置區 5">
            <a:extLst>
              <a:ext uri="{FF2B5EF4-FFF2-40B4-BE49-F238E27FC236}">
                <a16:creationId xmlns:a16="http://schemas.microsoft.com/office/drawing/2014/main" id="{16D043E2-862B-DD14-EAED-CCFCD6C9FDC0}"/>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5</a:t>
            </a:fld>
            <a:endParaRPr lang="zh-TW" altLang="en-US" noProof="0">
              <a:solidFill>
                <a:prstClr val="black">
                  <a:tint val="75000"/>
                </a:prstClr>
              </a:solidFill>
              <a:latin typeface="Microsoft JhengHei UI" panose="020B0604030504040204" pitchFamily="34" charset="-120"/>
            </a:endParaRPr>
          </a:p>
        </p:txBody>
      </p:sp>
      <p:sp>
        <p:nvSpPr>
          <p:cNvPr id="3" name="內容版面配置區 2">
            <a:extLst>
              <a:ext uri="{FF2B5EF4-FFF2-40B4-BE49-F238E27FC236}">
                <a16:creationId xmlns:a16="http://schemas.microsoft.com/office/drawing/2014/main" id="{36D98E0D-2E22-2366-3418-933DBEA3E7B0}"/>
              </a:ext>
            </a:extLst>
          </p:cNvPr>
          <p:cNvSpPr>
            <a:spLocks noGrp="1"/>
          </p:cNvSpPr>
          <p:nvPr>
            <p:ph idx="1"/>
          </p:nvPr>
        </p:nvSpPr>
        <p:spPr>
          <a:xfrm>
            <a:off x="838200" y="1553497"/>
            <a:ext cx="10515600" cy="4802853"/>
          </a:xfrm>
        </p:spPr>
        <p:txBody>
          <a:bodyPr>
            <a:normAutofit/>
          </a:bodyPr>
          <a:lstStyle/>
          <a:p>
            <a:pPr>
              <a:lnSpc>
                <a:spcPct val="150000"/>
              </a:lnSpc>
            </a:pPr>
            <a:r>
              <a:rPr lang="zh-TW" altLang="en-US" dirty="0"/>
              <a:t>人工智慧的活躍</a:t>
            </a:r>
            <a:endParaRPr lang="en-US" altLang="zh-TW" dirty="0"/>
          </a:p>
          <a:p>
            <a:pPr>
              <a:lnSpc>
                <a:spcPct val="150000"/>
              </a:lnSpc>
            </a:pPr>
            <a:r>
              <a:rPr lang="zh-TW" altLang="en-US" dirty="0"/>
              <a:t>深度學習為未來趨勢</a:t>
            </a:r>
            <a:endParaRPr lang="en-US" altLang="zh-TW" dirty="0"/>
          </a:p>
          <a:p>
            <a:pPr>
              <a:lnSpc>
                <a:spcPct val="150000"/>
              </a:lnSpc>
            </a:pPr>
            <a:r>
              <a:rPr lang="zh-TW" altLang="en-US" dirty="0"/>
              <a:t>資訊領域為我們研究所目標方向</a:t>
            </a:r>
            <a:endParaRPr lang="en-US" altLang="zh-TW" dirty="0"/>
          </a:p>
          <a:p>
            <a:pPr>
              <a:lnSpc>
                <a:spcPct val="150000"/>
              </a:lnSpc>
            </a:pPr>
            <a:r>
              <a:rPr lang="zh-TW" altLang="en-US" dirty="0"/>
              <a:t>融合數學專業知識向資訊領域擴展</a:t>
            </a:r>
            <a:endParaRPr lang="en-US" altLang="zh-TW" dirty="0"/>
          </a:p>
          <a:p>
            <a:pPr>
              <a:lnSpc>
                <a:spcPct val="150000"/>
              </a:lnSpc>
            </a:pPr>
            <a:endParaRPr lang="zh-TW" altLang="en-US" dirty="0"/>
          </a:p>
        </p:txBody>
      </p:sp>
      <p:pic>
        <p:nvPicPr>
          <p:cNvPr id="5122" name="Picture 2" descr="美國示警AI戰略佈局落後憂中國野心- 新聞- Rti 中央廣播電臺">
            <a:extLst>
              <a:ext uri="{FF2B5EF4-FFF2-40B4-BE49-F238E27FC236}">
                <a16:creationId xmlns:a16="http://schemas.microsoft.com/office/drawing/2014/main" id="{9F596AE1-A2B9-94D2-DAF6-4F462030EE8B}"/>
              </a:ext>
            </a:extLst>
          </p:cNvPr>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rot="2379025">
            <a:off x="6103060" y="834664"/>
            <a:ext cx="6176056" cy="4115465"/>
          </a:xfrm>
          <a:prstGeom prst="rect">
            <a:avLst/>
          </a:prstGeom>
          <a:gradFill flip="none" rotWithShape="1">
            <a:gsLst>
              <a:gs pos="0">
                <a:schemeClr val="accent1">
                  <a:lumMod val="5000"/>
                  <a:lumOff val="95000"/>
                  <a:alpha val="0"/>
                </a:schemeClr>
              </a:gs>
              <a:gs pos="58000">
                <a:srgbClr val="F7C1B8"/>
              </a:gs>
              <a:gs pos="26000">
                <a:schemeClr val="accent1">
                  <a:lumMod val="45000"/>
                  <a:lumOff val="55000"/>
                </a:schemeClr>
              </a:gs>
              <a:gs pos="71000">
                <a:schemeClr val="accent1">
                  <a:lumMod val="45000"/>
                  <a:lumOff val="55000"/>
                </a:schemeClr>
              </a:gs>
              <a:gs pos="100000">
                <a:schemeClr val="accent1">
                  <a:lumMod val="30000"/>
                  <a:lumOff val="70000"/>
                </a:schemeClr>
              </a:gs>
            </a:gsLst>
            <a:lin ang="18900000" scaled="1"/>
            <a:tileRect/>
          </a:gradFill>
          <a:effectLst>
            <a:softEdge rad="635000"/>
          </a:effectLst>
        </p:spPr>
      </p:pic>
    </p:spTree>
    <p:extLst>
      <p:ext uri="{BB962C8B-B14F-4D97-AF65-F5344CB8AC3E}">
        <p14:creationId xmlns:p14="http://schemas.microsoft.com/office/powerpoint/2010/main" val="111689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rPr>
              <a:t>深度學習</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9865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948E44-0A31-EBFC-1593-FE67B21C3543}"/>
              </a:ext>
            </a:extLst>
          </p:cNvPr>
          <p:cNvSpPr>
            <a:spLocks noGrp="1"/>
          </p:cNvSpPr>
          <p:nvPr>
            <p:ph type="title"/>
          </p:nvPr>
        </p:nvSpPr>
        <p:spPr/>
        <p:txBody>
          <a:bodyPr/>
          <a:lstStyle/>
          <a:p>
            <a:r>
              <a:rPr lang="zh-TW" altLang="en-US" dirty="0"/>
              <a:t>深度學習</a:t>
            </a:r>
          </a:p>
        </p:txBody>
      </p:sp>
      <p:sp>
        <p:nvSpPr>
          <p:cNvPr id="3" name="日期版面配置區 2">
            <a:extLst>
              <a:ext uri="{FF2B5EF4-FFF2-40B4-BE49-F238E27FC236}">
                <a16:creationId xmlns:a16="http://schemas.microsoft.com/office/drawing/2014/main" id="{14F337B6-4CB3-4A2B-7458-01FC47FB2193}"/>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8F90F7C0-B70F-D1CE-1FCE-777BA843E902}"/>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72D35D43-D100-35A1-B988-91F3F3C74F59}"/>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7</a:t>
            </a:fld>
            <a:endParaRPr lang="zh-TW" altLang="en-US" noProof="0">
              <a:solidFill>
                <a:prstClr val="black">
                  <a:tint val="75000"/>
                </a:prstClr>
              </a:solidFill>
              <a:latin typeface="Microsoft JhengHei UI" panose="020B0604030504040204" pitchFamily="34" charset="-120"/>
            </a:endParaRPr>
          </a:p>
        </p:txBody>
      </p:sp>
      <p:sp>
        <p:nvSpPr>
          <p:cNvPr id="8" name="內容版面配置區 2">
            <a:extLst>
              <a:ext uri="{FF2B5EF4-FFF2-40B4-BE49-F238E27FC236}">
                <a16:creationId xmlns:a16="http://schemas.microsoft.com/office/drawing/2014/main" id="{F38716C1-1221-6F42-A13F-6795994D4187}"/>
              </a:ext>
            </a:extLst>
          </p:cNvPr>
          <p:cNvSpPr>
            <a:spLocks noGrp="1"/>
          </p:cNvSpPr>
          <p:nvPr>
            <p:ph idx="1"/>
          </p:nvPr>
        </p:nvSpPr>
        <p:spPr>
          <a:xfrm>
            <a:off x="838200" y="1425678"/>
            <a:ext cx="10515600" cy="4743894"/>
          </a:xfrm>
        </p:spPr>
        <p:txBody>
          <a:bodyPr>
            <a:normAutofit/>
          </a:bodyPr>
          <a:lstStyle/>
          <a:p>
            <a:pPr>
              <a:lnSpc>
                <a:spcPct val="150000"/>
              </a:lnSpc>
            </a:pPr>
            <a:r>
              <a:rPr lang="zh-TW" altLang="en-US" dirty="0"/>
              <a:t>深度學習（</a:t>
            </a:r>
            <a:r>
              <a:rPr lang="en-US" altLang="zh-TW" dirty="0"/>
              <a:t>deep learning</a:t>
            </a:r>
            <a:r>
              <a:rPr lang="zh-TW" altLang="en-US" dirty="0"/>
              <a:t>）是機器學習的分支，是一種以人工神經網路為架構，對資料進行特徵學習的演算法。其優點有：</a:t>
            </a:r>
            <a:endParaRPr lang="en-US" altLang="zh-TW" dirty="0"/>
          </a:p>
          <a:p>
            <a:pPr marL="0" indent="0">
              <a:lnSpc>
                <a:spcPct val="150000"/>
              </a:lnSpc>
              <a:buNone/>
            </a:pPr>
            <a:endParaRPr lang="en-US" altLang="zh-TW" sz="600" dirty="0"/>
          </a:p>
          <a:p>
            <a:pPr lvl="1">
              <a:lnSpc>
                <a:spcPct val="150000"/>
              </a:lnSpc>
              <a:buFont typeface="Wingdings" panose="05000000000000000000" pitchFamily="2" charset="2"/>
              <a:buChar char="Ø"/>
            </a:pPr>
            <a:r>
              <a:rPr lang="zh-TW" altLang="en-US" sz="2800" dirty="0"/>
              <a:t>非監督式的特徵學習</a:t>
            </a:r>
            <a:endParaRPr lang="en-US" altLang="zh-TW" sz="2800" dirty="0"/>
          </a:p>
          <a:p>
            <a:pPr lvl="1">
              <a:lnSpc>
                <a:spcPct val="150000"/>
              </a:lnSpc>
              <a:buFont typeface="Wingdings" panose="05000000000000000000" pitchFamily="2" charset="2"/>
              <a:buChar char="Ø"/>
            </a:pPr>
            <a:r>
              <a:rPr lang="zh-TW" altLang="en-US" sz="2800" dirty="0"/>
              <a:t>半監督式的特徵學習</a:t>
            </a:r>
            <a:endParaRPr lang="en-US" altLang="zh-TW" sz="2800" dirty="0"/>
          </a:p>
          <a:p>
            <a:pPr lvl="1">
              <a:lnSpc>
                <a:spcPct val="150000"/>
              </a:lnSpc>
              <a:buFont typeface="Wingdings" panose="05000000000000000000" pitchFamily="2" charset="2"/>
              <a:buChar char="Ø"/>
            </a:pPr>
            <a:r>
              <a:rPr lang="zh-TW" altLang="en-US" sz="2800" dirty="0"/>
              <a:t>分層特徵提取高效演算法來替代手工取得特徵</a:t>
            </a:r>
            <a:endParaRPr lang="en-US" altLang="zh-TW" sz="2800" dirty="0"/>
          </a:p>
        </p:txBody>
      </p:sp>
    </p:spTree>
    <p:extLst>
      <p:ext uri="{BB962C8B-B14F-4D97-AF65-F5344CB8AC3E}">
        <p14:creationId xmlns:p14="http://schemas.microsoft.com/office/powerpoint/2010/main" val="64885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版面配置區 2">
            <a:extLst>
              <a:ext uri="{FF2B5EF4-FFF2-40B4-BE49-F238E27FC236}">
                <a16:creationId xmlns:a16="http://schemas.microsoft.com/office/drawing/2014/main" id="{8F27169C-DC06-3F72-DF6B-0BF1C366FAA4}"/>
              </a:ext>
            </a:extLst>
          </p:cNvPr>
          <p:cNvSpPr>
            <a:spLocks noGrp="1"/>
          </p:cNvSpPr>
          <p:nvPr>
            <p:ph type="dt" sz="half" idx="10"/>
          </p:nvPr>
        </p:nvSpPr>
        <p:spPr/>
        <p:txBody>
          <a:bodyPr/>
          <a:lstStyle/>
          <a:p>
            <a:pPr>
              <a:defRPr/>
            </a:pPr>
            <a:r>
              <a:rPr lang="en-US" altLang="zh-TW">
                <a:solidFill>
                  <a:prstClr val="black">
                    <a:tint val="75000"/>
                  </a:prstClr>
                </a:solidFill>
              </a:rPr>
              <a:t>2022/11/19</a:t>
            </a:r>
            <a:endParaRPr lang="zh-TW" altLang="en-US" noProof="0" dirty="0">
              <a:solidFill>
                <a:prstClr val="black">
                  <a:tint val="75000"/>
                </a:prstClr>
              </a:solidFill>
              <a:latin typeface="Microsoft JhengHei UI" panose="020B0604030504040204" pitchFamily="34" charset="-120"/>
            </a:endParaRPr>
          </a:p>
        </p:txBody>
      </p:sp>
      <p:sp>
        <p:nvSpPr>
          <p:cNvPr id="4" name="頁尾版面配置區 3">
            <a:extLst>
              <a:ext uri="{FF2B5EF4-FFF2-40B4-BE49-F238E27FC236}">
                <a16:creationId xmlns:a16="http://schemas.microsoft.com/office/drawing/2014/main" id="{8B82DC17-8BCB-7639-5B9F-B9A4A1CF8722}"/>
              </a:ext>
            </a:extLst>
          </p:cNvPr>
          <p:cNvSpPr>
            <a:spLocks noGrp="1"/>
          </p:cNvSpPr>
          <p:nvPr>
            <p:ph type="ftr" sz="quarter" idx="11"/>
          </p:nvPr>
        </p:nvSpPr>
        <p:spPr/>
        <p:txBody>
          <a:bodyPr/>
          <a:lstStyle/>
          <a:p>
            <a:pPr>
              <a:defRPr/>
            </a:pPr>
            <a:r>
              <a:rPr lang="zh-TW" altLang="en-US" noProof="0" dirty="0">
                <a:solidFill>
                  <a:prstClr val="black">
                    <a:tint val="75000"/>
                  </a:prstClr>
                </a:solidFill>
              </a:rPr>
              <a:t>運用深度學習模型辨識經傅立葉處理之圖片</a:t>
            </a:r>
            <a:endParaRPr lang="zh-TW" altLang="en-US" noProof="0" dirty="0">
              <a:solidFill>
                <a:prstClr val="black">
                  <a:tint val="75000"/>
                </a:prstClr>
              </a:solidFill>
              <a:latin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8655A670-BD9A-0522-62E3-0DE18CECCD74}"/>
              </a:ext>
            </a:extLst>
          </p:cNvPr>
          <p:cNvSpPr>
            <a:spLocks noGrp="1"/>
          </p:cNvSpPr>
          <p:nvPr>
            <p:ph type="sldNum" sz="quarter" idx="12"/>
          </p:nvPr>
        </p:nvSpPr>
        <p:spPr/>
        <p:txBody>
          <a:bodyPr/>
          <a:lstStyle/>
          <a:p>
            <a:pPr>
              <a:defRPr/>
            </a:pPr>
            <a:fld id="{D76B855D-E9CC-4FF8-AD85-6CDC7B89A0DE}" type="slidenum">
              <a:rPr lang="en-US" altLang="zh-TW" noProof="0" smtClean="0">
                <a:solidFill>
                  <a:prstClr val="black">
                    <a:tint val="75000"/>
                  </a:prstClr>
                </a:solidFill>
              </a:rPr>
              <a:pPr>
                <a:defRPr/>
              </a:pPr>
              <a:t>8</a:t>
            </a:fld>
            <a:endParaRPr lang="zh-TW" altLang="en-US" noProof="0">
              <a:solidFill>
                <a:prstClr val="black">
                  <a:tint val="75000"/>
                </a:prstClr>
              </a:solidFill>
              <a:latin typeface="Microsoft JhengHei UI" panose="020B0604030504040204" pitchFamily="34" charset="-120"/>
            </a:endParaRPr>
          </a:p>
        </p:txBody>
      </p:sp>
      <p:pic>
        <p:nvPicPr>
          <p:cNvPr id="2" name="圖片 1">
            <a:extLst>
              <a:ext uri="{FF2B5EF4-FFF2-40B4-BE49-F238E27FC236}">
                <a16:creationId xmlns:a16="http://schemas.microsoft.com/office/drawing/2014/main" id="{9C935C23-7423-22EE-A1F5-7177CF082FFF}"/>
              </a:ext>
            </a:extLst>
          </p:cNvPr>
          <p:cNvPicPr>
            <a:picLocks noChangeAspect="1"/>
          </p:cNvPicPr>
          <p:nvPr/>
        </p:nvPicPr>
        <p:blipFill>
          <a:blip r:embed="rId2"/>
          <a:stretch>
            <a:fillRect/>
          </a:stretch>
        </p:blipFill>
        <p:spPr>
          <a:xfrm>
            <a:off x="1311830" y="1496457"/>
            <a:ext cx="9568340" cy="4830846"/>
          </a:xfrm>
          <a:prstGeom prst="rect">
            <a:avLst/>
          </a:prstGeom>
          <a:effectLst>
            <a:softEdge rad="127000"/>
          </a:effectLst>
        </p:spPr>
      </p:pic>
      <p:sp>
        <p:nvSpPr>
          <p:cNvPr id="6" name="標題 1">
            <a:extLst>
              <a:ext uri="{FF2B5EF4-FFF2-40B4-BE49-F238E27FC236}">
                <a16:creationId xmlns:a16="http://schemas.microsoft.com/office/drawing/2014/main" id="{D425548E-E266-D4C7-BB70-6DF1E2DCC24F}"/>
              </a:ext>
            </a:extLst>
          </p:cNvPr>
          <p:cNvSpPr>
            <a:spLocks noGrp="1"/>
          </p:cNvSpPr>
          <p:nvPr>
            <p:ph type="title"/>
          </p:nvPr>
        </p:nvSpPr>
        <p:spPr>
          <a:xfrm>
            <a:off x="838200" y="365125"/>
            <a:ext cx="10515600" cy="1325563"/>
          </a:xfrm>
        </p:spPr>
        <p:txBody>
          <a:bodyPr/>
          <a:lstStyle/>
          <a:p>
            <a:r>
              <a:rPr lang="zh-TW" altLang="en-US" dirty="0"/>
              <a:t>人工智慧、機器學習與深度學習之關係</a:t>
            </a:r>
          </a:p>
        </p:txBody>
      </p:sp>
    </p:spTree>
    <p:extLst>
      <p:ext uri="{BB962C8B-B14F-4D97-AF65-F5344CB8AC3E}">
        <p14:creationId xmlns:p14="http://schemas.microsoft.com/office/powerpoint/2010/main" val="376845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zh-TW" altLang="en-US" dirty="0">
                <a:solidFill>
                  <a:srgbClr val="FFFFFF"/>
                </a:solidFill>
              </a:rPr>
              <a:t>卷積神經網路</a:t>
            </a:r>
            <a:endParaRPr lang="zh-TW" altLang="en-US" dirty="0">
              <a:latin typeface="Microsoft JhengHei UI" panose="020B0604030504040204" pitchFamily="34" charset="-120"/>
              <a:ea typeface="Microsoft JhengHei UI" panose="020B0604030504040204" pitchFamily="34" charset="-120"/>
            </a:endParaRPr>
          </a:p>
        </p:txBody>
      </p:sp>
      <p:sp>
        <p:nvSpPr>
          <p:cNvPr id="3" name="文字版面配置區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endParaRPr lang="zh-TW" altLang="en-US" dirty="0">
              <a:solidFill>
                <a:srgbClr val="FFFFFF"/>
              </a:solidFill>
              <a:latin typeface="Microsoft JhengHei UI" panose="020B0604030504040204" pitchFamily="34" charset="-120"/>
              <a:ea typeface="Microsoft JhengHei UI" panose="020B0604030504040204" pitchFamily="34" charset="-120"/>
            </a:endParaRPr>
          </a:p>
          <a:p>
            <a:pPr rtl="0"/>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2040001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010_TF78504181_Win32" id="{5A73FD0D-F961-484E-975C-E11BF2E57132}" vid="{7160F523-0130-4CEB-8262-3E2B2DD8B5A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圖案簡報</Template>
  <TotalTime>2799</TotalTime>
  <Words>2275</Words>
  <Application>Microsoft Office PowerPoint</Application>
  <PresentationFormat>寬螢幕</PresentationFormat>
  <Paragraphs>256</Paragraphs>
  <Slides>32</Slides>
  <Notes>27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32</vt:i4>
      </vt:variant>
    </vt:vector>
  </HeadingPairs>
  <TitlesOfParts>
    <vt:vector size="40" baseType="lpstr">
      <vt:lpstr>-apple-system</vt:lpstr>
      <vt:lpstr>Microsoft JhengHei UI</vt:lpstr>
      <vt:lpstr>微軟正黑體</vt:lpstr>
      <vt:lpstr>Arial</vt:lpstr>
      <vt:lpstr>Avenir Next LT Pro</vt:lpstr>
      <vt:lpstr>Cambria Math</vt:lpstr>
      <vt:lpstr>Wingdings</vt:lpstr>
      <vt:lpstr>ShapesVTI</vt:lpstr>
      <vt:lpstr>運用深度學習模型辨識 經傅立葉處理之圖片</vt:lpstr>
      <vt:lpstr>團隊及分工</vt:lpstr>
      <vt:lpstr>Introduction</vt:lpstr>
      <vt:lpstr>研究動機</vt:lpstr>
      <vt:lpstr>研究動機及目的</vt:lpstr>
      <vt:lpstr>深度學習</vt:lpstr>
      <vt:lpstr>深度學習</vt:lpstr>
      <vt:lpstr>人工智慧、機器學習與深度學習之關係</vt:lpstr>
      <vt:lpstr>卷積神經網路</vt:lpstr>
      <vt:lpstr>PowerPoint 簡報</vt:lpstr>
      <vt:lpstr>卷積神經網路</vt:lpstr>
      <vt:lpstr>卷積神經網路 — 卷積層</vt:lpstr>
      <vt:lpstr>PowerPoint 簡報</vt:lpstr>
      <vt:lpstr>PowerPoint 簡報</vt:lpstr>
      <vt:lpstr>PowerPoint 簡報</vt:lpstr>
      <vt:lpstr>傅立葉轉換</vt:lpstr>
      <vt:lpstr>一維傅立葉轉換</vt:lpstr>
      <vt:lpstr>PowerPoint 簡報</vt:lpstr>
      <vt:lpstr>二維傅立葉轉換</vt:lpstr>
      <vt:lpstr>PowerPoint 簡報</vt:lpstr>
      <vt:lpstr>PowerPoint 簡報</vt:lpstr>
      <vt:lpstr>快速傅立葉轉換(FFT)</vt:lpstr>
      <vt:lpstr>PowerPoint 簡報</vt:lpstr>
      <vt:lpstr>PowerPoint 簡報</vt:lpstr>
      <vt:lpstr>程式執行</vt:lpstr>
      <vt:lpstr>CNN模型 — 引入訓練集</vt:lpstr>
      <vt:lpstr>CNN模型 — 定義模型</vt:lpstr>
      <vt:lpstr>PowerPoint 簡報</vt:lpstr>
      <vt:lpstr>結果分析</vt:lpstr>
      <vt:lpstr>程式執行結果</vt:lpstr>
      <vt:lpstr>結果分析</vt:lpstr>
      <vt:lpstr>感謝各位老師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運用深度學習模型辨識 經二維傅立葉處理之圖片</dc:title>
  <dc:creator>範耘 陳</dc:creator>
  <cp:lastModifiedBy>範耘 陳</cp:lastModifiedBy>
  <cp:revision>24</cp:revision>
  <dcterms:created xsi:type="dcterms:W3CDTF">2022-11-18T06:57:41Z</dcterms:created>
  <dcterms:modified xsi:type="dcterms:W3CDTF">2023-12-04T08:56:22Z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